
<file path=[Content_Types].xml><?xml version="1.0" encoding="utf-8"?>
<Types xmlns="http://schemas.openxmlformats.org/package/2006/content-types">
  <Default Extension="emf" ContentType="image/x-emf"/>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5"/>
  </p:notesMasterIdLst>
  <p:handoutMasterIdLst>
    <p:handoutMasterId r:id="rId16"/>
  </p:handoutMasterIdLst>
  <p:sldIdLst>
    <p:sldId id="258" r:id="rId5"/>
    <p:sldId id="269" r:id="rId6"/>
    <p:sldId id="276" r:id="rId7"/>
    <p:sldId id="270" r:id="rId8"/>
    <p:sldId id="271" r:id="rId9"/>
    <p:sldId id="272" r:id="rId10"/>
    <p:sldId id="278" r:id="rId11"/>
    <p:sldId id="279" r:id="rId12"/>
    <p:sldId id="273" r:id="rId13"/>
    <p:sldId id="277" r:id="rId14"/>
  </p:sldIdLst>
  <p:sldSz cx="9144000" cy="6858000" type="screen4x3"/>
  <p:notesSz cx="6858000" cy="9144000"/>
  <p:embeddedFontLst>
    <p:embeddedFont>
      <p:font typeface="Comic Sans MS" panose="030F0702030302020204" pitchFamily="66" charset="0"/>
      <p:regular r:id="rId17"/>
      <p:bold r:id="rId18"/>
      <p:italic r:id="rId19"/>
      <p:boldItalic r:id="rId20"/>
    </p:embeddedFont>
    <p:embeddedFont>
      <p:font typeface="Sassoon Infant Md" panose="02000603050000020003" charset="0"/>
      <p:regular r:id="rId21"/>
    </p:embeddedFont>
    <p:embeddedFont>
      <p:font typeface="Sassoon Infant Rg" panose="02000503030000020003" charset="0"/>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C1EB"/>
    <a:srgbClr val="ACDDFC"/>
    <a:srgbClr val="21A6F9"/>
    <a:srgbClr val="1C1C1C"/>
    <a:srgbClr val="2898A8"/>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C1B9FE-45F5-9669-F159-CB162E02FFC6}" v="9" dt="2024-04-17T13:06:12.1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73" d="100"/>
          <a:sy n="73" d="100"/>
        </p:scale>
        <p:origin x="1194"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2.fntdata"/><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font" Target="fonts/font5.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6.fntdata"/><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Dean" userId="S::adean@romanway.herts.sch.uk::3e6eb053-f7b4-4a35-aa68-264027ad3284" providerId="AD" clId="Web-{A5C1B9FE-45F5-9669-F159-CB162E02FFC6}"/>
    <pc:docChg chg="modSld">
      <pc:chgData name="Anna Dean" userId="S::adean@romanway.herts.sch.uk::3e6eb053-f7b4-4a35-aa68-264027ad3284" providerId="AD" clId="Web-{A5C1B9FE-45F5-9669-F159-CB162E02FFC6}" dt="2024-04-17T13:06:12.138" v="8" actId="20577"/>
      <pc:docMkLst>
        <pc:docMk/>
      </pc:docMkLst>
      <pc:sldChg chg="modSp">
        <pc:chgData name="Anna Dean" userId="S::adean@romanway.herts.sch.uk::3e6eb053-f7b4-4a35-aa68-264027ad3284" providerId="AD" clId="Web-{A5C1B9FE-45F5-9669-F159-CB162E02FFC6}" dt="2024-04-17T13:06:12.138" v="8" actId="20577"/>
        <pc:sldMkLst>
          <pc:docMk/>
          <pc:sldMk cId="3152972010" sldId="277"/>
        </pc:sldMkLst>
        <pc:spChg chg="mod">
          <ac:chgData name="Anna Dean" userId="S::adean@romanway.herts.sch.uk::3e6eb053-f7b4-4a35-aa68-264027ad3284" providerId="AD" clId="Web-{A5C1B9FE-45F5-9669-F159-CB162E02FFC6}" dt="2024-04-17T13:06:12.138" v="8" actId="20577"/>
          <ac:spMkLst>
            <pc:docMk/>
            <pc:sldMk cId="3152972010" sldId="277"/>
            <ac:spMk id="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17/04/2024</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17/04/2024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2" name="Group 1"/>
          <p:cNvGrpSpPr/>
          <p:nvPr userDrawn="1"/>
        </p:nvGrpSpPr>
        <p:grpSpPr>
          <a:xfrm>
            <a:off x="4002736" y="1721798"/>
            <a:ext cx="4189074"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grpSp>
      <p:sp>
        <p:nvSpPr>
          <p:cNvPr id="14" name="Content Placeholder 2"/>
          <p:cNvSpPr>
            <a:spLocks noGrp="1"/>
          </p:cNvSpPr>
          <p:nvPr userDrawn="1">
            <p:ph idx="1" hasCustomPrompt="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or illustrations here.</a:t>
            </a:r>
          </a:p>
        </p:txBody>
      </p:sp>
    </p:spTree>
    <p:extLst>
      <p:ext uri="{BB962C8B-B14F-4D97-AF65-F5344CB8AC3E}">
        <p14:creationId xmlns:p14="http://schemas.microsoft.com/office/powerpoint/2010/main" val="26875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806184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3898567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497622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1613484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8" y="1503759"/>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481263"/>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 text or illustrations</a:t>
            </a:r>
            <a:r>
              <a:rPr lang="en-GB" baseline="0" dirty="0">
                <a:solidFill>
                  <a:schemeClr val="tx1"/>
                </a:solidFill>
              </a:rPr>
              <a:t> here.</a:t>
            </a:r>
            <a:endParaRPr lang="en-GB" dirty="0">
              <a:solidFill>
                <a:schemeClr val="tx1"/>
              </a:solidFill>
            </a:endParaRPr>
          </a:p>
        </p:txBody>
      </p:sp>
      <p:sp>
        <p:nvSpPr>
          <p:cNvPr id="9" name="Content Placeholder 2"/>
          <p:cNvSpPr>
            <a:spLocks noGrp="1"/>
          </p:cNvSpPr>
          <p:nvPr>
            <p:ph idx="10" hasCustomPrompt="1"/>
          </p:nvPr>
        </p:nvSpPr>
        <p:spPr>
          <a:xfrm>
            <a:off x="461962" y="5099446"/>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2403606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5" name="Content Placeholder 2"/>
          <p:cNvSpPr>
            <a:spLocks noGrp="1"/>
          </p:cNvSpPr>
          <p:nvPr>
            <p:ph idx="1" hasCustomPrompt="1"/>
          </p:nvPr>
        </p:nvSpPr>
        <p:spPr>
          <a:xfrm>
            <a:off x="457198" y="1500011"/>
            <a:ext cx="8220075" cy="967318"/>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4111493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9" y="1513946"/>
            <a:ext cx="3295652" cy="4882092"/>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2856887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628650" y="6356350"/>
            <a:ext cx="2057400" cy="365125"/>
          </a:xfrm>
          <a:prstGeom prst="rect">
            <a:avLst/>
          </a:prstGeom>
        </p:spPr>
        <p:txBody>
          <a:bodyPr/>
          <a:lstStyle>
            <a:lvl1pPr>
              <a:defRPr/>
            </a:lvl1pPr>
          </a:lstStyle>
          <a:p>
            <a:pPr>
              <a:defRPr/>
            </a:pPr>
            <a:fld id="{94B3148B-524E-4287-99F2-A63D5B899BB4}" type="datetimeFigureOut">
              <a:rPr lang="en-GB"/>
              <a:pPr>
                <a:defRPr/>
              </a:pPr>
              <a:t>17/04/2024</a:t>
            </a:fld>
            <a:endParaRPr lang="en-GB"/>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457950" y="6356350"/>
            <a:ext cx="2057400" cy="365125"/>
          </a:xfrm>
          <a:prstGeom prst="rect">
            <a:avLst/>
          </a:prstGeom>
        </p:spPr>
        <p:txBody>
          <a:bodyPr/>
          <a:lstStyle>
            <a:lvl1pPr>
              <a:defRPr/>
            </a:lvl1pPr>
          </a:lstStyle>
          <a:p>
            <a:pPr>
              <a:defRPr/>
            </a:pPr>
            <a:fld id="{4B4540DC-E7D7-4117-B274-EB57E7A7B7B1}" type="slidenum">
              <a:rPr lang="en-GB"/>
              <a:pPr>
                <a:defRPr/>
              </a:pPr>
              <a:t>‹#›</a:t>
            </a:fld>
            <a:endParaRPr lang="en-GB"/>
          </a:p>
        </p:txBody>
      </p:sp>
    </p:spTree>
    <p:extLst>
      <p:ext uri="{BB962C8B-B14F-4D97-AF65-F5344CB8AC3E}">
        <p14:creationId xmlns:p14="http://schemas.microsoft.com/office/powerpoint/2010/main" val="2859363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67" r:id="rId5"/>
    <p:sldLayoutId id="2147483668" r:id="rId6"/>
    <p:sldLayoutId id="2147483669" r:id="rId7"/>
    <p:sldLayoutId id="2147483670" r:id="rId8"/>
    <p:sldLayoutId id="2147483673" r:id="rId9"/>
    <p:sldLayoutId id="2147483674" r:id="rId10"/>
    <p:sldLayoutId id="2147483663" r:id="rId11"/>
    <p:sldLayoutId id="2147483666" r:id="rId12"/>
    <p:sldLayoutId id="2147483675" r:id="rId13"/>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media2.m4a"/><Relationship Id="rId7" Type="http://schemas.openxmlformats.org/officeDocument/2006/relationships/image" Target="../media/image4.png"/><Relationship Id="rId2" Type="http://schemas.microsoft.com/office/2007/relationships/media" Target="../media/media2.m4a"/><Relationship Id="rId1" Type="http://schemas.openxmlformats.org/officeDocument/2006/relationships/video" Target="https://www.youtube.com/embed/IL5YUCPyC5I?feature=oembed" TargetMode="External"/><Relationship Id="rId6" Type="http://schemas.openxmlformats.org/officeDocument/2006/relationships/image" Target="../media/image6.jpeg"/><Relationship Id="rId5" Type="http://schemas.openxmlformats.org/officeDocument/2006/relationships/image" Target="../media/image1.png"/><Relationship Id="rId4"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9.tmp"/><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5.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5.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png"/><Relationship Id="rId5" Type="http://schemas.openxmlformats.org/officeDocument/2006/relationships/image" Target="../media/image12.jpe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image" Target="../media/image13.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hyperlink" Target="https://www.phonicsplay.co.uk/resources" TargetMode="External"/><Relationship Id="rId13"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hyperlink" Target="https://www.phonicsbloom.com/" TargetMode="External"/><Relationship Id="rId12" Type="http://schemas.openxmlformats.org/officeDocument/2006/relationships/image" Target="../media/image17.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hyperlink" Target="https://assets.publishing.service.gov.uk/government/uploads/system/uploads/attachment_data/file/1083885/STA228473e_YR1_2022_Phonics_pupils_materials_standard.pdf" TargetMode="External"/><Relationship Id="rId11" Type="http://schemas.openxmlformats.org/officeDocument/2006/relationships/image" Target="../media/image16.png"/><Relationship Id="rId5" Type="http://schemas.openxmlformats.org/officeDocument/2006/relationships/hyperlink" Target="https://www.gov.uk/government/publications/phonics-screening-check-2019-materials" TargetMode="External"/><Relationship Id="rId10" Type="http://schemas.openxmlformats.org/officeDocument/2006/relationships/image" Target="../media/image15.png"/><Relationship Id="rId4" Type="http://schemas.openxmlformats.org/officeDocument/2006/relationships/hyperlink" Target="https://www.gov.uk/government/publications/phonics-screening-check-2018-materials" TargetMode="External"/><Relationship Id="rId9"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4338" y="2409031"/>
            <a:ext cx="8315325" cy="1277938"/>
          </a:xfrm>
          <a:prstGeom prst="rect">
            <a:avLst/>
          </a:prstGeom>
          <a:solidFill>
            <a:schemeClr val="accent3">
              <a:lumMod val="60000"/>
              <a:lumOff val="40000"/>
            </a:schemeClr>
          </a:solidFill>
          <a:ln w="381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ctr">
              <a:defRPr/>
            </a:pPr>
            <a:r>
              <a:rPr lang="en-GB" altLang="en-US" sz="5000" b="1" dirty="0">
                <a:solidFill>
                  <a:schemeClr val="accent6">
                    <a:lumMod val="75000"/>
                  </a:schemeClr>
                </a:solidFill>
                <a:latin typeface="Comic Sans MS" panose="030F0702030302020204" pitchFamily="66" charset="0"/>
              </a:rPr>
              <a:t>Phonics Screening Check</a:t>
            </a:r>
          </a:p>
          <a:p>
            <a:pPr algn="ctr">
              <a:defRPr/>
            </a:pPr>
            <a:endParaRPr lang="en-GB" dirty="0"/>
          </a:p>
        </p:txBody>
      </p:sp>
      <p:sp>
        <p:nvSpPr>
          <p:cNvPr id="6" name="Rectangle 2"/>
          <p:cNvSpPr>
            <a:spLocks noChangeArrowheads="1"/>
          </p:cNvSpPr>
          <p:nvPr/>
        </p:nvSpPr>
        <p:spPr bwMode="auto">
          <a:xfrm>
            <a:off x="2570490" y="4256088"/>
            <a:ext cx="400301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dirty="0">
                <a:solidFill>
                  <a:schemeClr val="tx2"/>
                </a:solidFill>
                <a:latin typeface="Comic Sans MS" panose="030F0702030302020204" pitchFamily="66" charset="0"/>
              </a:rPr>
              <a:t>A Guide for Parents</a:t>
            </a:r>
          </a:p>
          <a:p>
            <a:pPr algn="ctr">
              <a:lnSpc>
                <a:spcPct val="100000"/>
              </a:lnSpc>
              <a:spcBef>
                <a:spcPct val="0"/>
              </a:spcBef>
              <a:buFontTx/>
              <a:buNone/>
            </a:pPr>
            <a:endParaRPr lang="en-GB" altLang="en-US" sz="3200" dirty="0">
              <a:solidFill>
                <a:schemeClr val="tx2"/>
              </a:solidFill>
              <a:latin typeface="Comic Sans MS" panose="030F0702030302020204" pitchFamily="66" charset="0"/>
            </a:endParaRPr>
          </a:p>
        </p:txBody>
      </p:sp>
      <p:sp>
        <p:nvSpPr>
          <p:cNvPr id="7" name="Rectangle 2"/>
          <p:cNvSpPr>
            <a:spLocks noChangeArrowheads="1"/>
          </p:cNvSpPr>
          <p:nvPr/>
        </p:nvSpPr>
        <p:spPr bwMode="auto">
          <a:xfrm>
            <a:off x="2975249" y="1335858"/>
            <a:ext cx="319350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400" dirty="0">
                <a:solidFill>
                  <a:schemeClr val="accent6"/>
                </a:solidFill>
                <a:latin typeface="Comic Sans MS" panose="030F0702030302020204" pitchFamily="66" charset="0"/>
              </a:rPr>
              <a:t>Year One</a:t>
            </a:r>
          </a:p>
        </p:txBody>
      </p:sp>
      <p:pic>
        <p:nvPicPr>
          <p:cNvPr id="8" name="Picture 5" descr="C:\Users\rgunness\AppData\Local\Microsoft\Windows\INetCache\Content.MSO\EC2BE875.tm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164816"/>
            <a:ext cx="1401762" cy="1352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36543" y="6118950"/>
            <a:ext cx="1636712" cy="57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Little Wandle Phonics - Cupernham Infant School"/>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92009" y="260040"/>
            <a:ext cx="1290288" cy="1240977"/>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211886282"/>
      </p:ext>
    </p:extLst>
  </p:cSld>
  <p:clrMapOvr>
    <a:masterClrMapping/>
  </p:clrMapOvr>
  <mc:AlternateContent xmlns:mc="http://schemas.openxmlformats.org/markup-compatibility/2006" xmlns:p14="http://schemas.microsoft.com/office/powerpoint/2010/main">
    <mc:Choice Requires="p14">
      <p:transition spd="slow" p14:dur="2000" advTm="37898"/>
    </mc:Choice>
    <mc:Fallback xmlns="">
      <p:transition spd="slow" advTm="378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tx1"/>
                </a:solidFill>
                <a:latin typeface="Comic Sans MS" panose="030F0702030302020204" pitchFamily="66" charset="0"/>
              </a:rPr>
              <a:t>Children begin to learn phonics (sounds) in early years, both nursery and reception. </a:t>
            </a:r>
          </a:p>
          <a:p>
            <a:pPr algn="just">
              <a:defRPr/>
            </a:pPr>
            <a:endParaRPr lang="en-GB" dirty="0">
              <a:solidFill>
                <a:schemeClr val="tx1"/>
              </a:solidFill>
              <a:latin typeface="Comic Sans MS" panose="030F0702030302020204" pitchFamily="66" charset="0"/>
            </a:endParaRPr>
          </a:p>
          <a:p>
            <a:pPr algn="just">
              <a:defRPr/>
            </a:pPr>
            <a:r>
              <a:rPr lang="en-GB" dirty="0">
                <a:solidFill>
                  <a:schemeClr val="tx1"/>
                </a:solidFill>
                <a:latin typeface="Comic Sans MS" panose="030F0702030302020204" pitchFamily="66" charset="0"/>
              </a:rPr>
              <a:t>Once children begin learning sounds, these sounds are used orally to identify and make words. They will then begin to learn the letters which make each of the sounds and these are used to read and spell words.</a:t>
            </a:r>
          </a:p>
          <a:p>
            <a:pPr algn="just">
              <a:defRPr/>
            </a:pPr>
            <a:endParaRPr lang="en-GB" dirty="0">
              <a:solidFill>
                <a:schemeClr val="tx1"/>
              </a:solidFill>
              <a:latin typeface="Comic Sans MS" panose="030F0702030302020204" pitchFamily="66" charset="0"/>
            </a:endParaRPr>
          </a:p>
          <a:p>
            <a:pPr algn="just">
              <a:defRPr/>
            </a:pPr>
            <a:endParaRPr lang="en-GB" dirty="0">
              <a:solidFill>
                <a:schemeClr val="tx1"/>
              </a:solidFill>
              <a:latin typeface="Comic Sans MS" panose="030F0702030302020204" pitchFamily="66" charset="0"/>
            </a:endParaRPr>
          </a:p>
        </p:txBody>
      </p:sp>
      <p:pic>
        <p:nvPicPr>
          <p:cNvPr id="4105" name="Picture 1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3837910"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Comic Sans MS" panose="030F0702030302020204" pitchFamily="66" charset="0"/>
              </a:rPr>
              <a:t>What is Phonics?</a:t>
            </a:r>
          </a:p>
        </p:txBody>
      </p:sp>
      <p:pic>
        <p:nvPicPr>
          <p:cNvPr id="6" name="Online Media 3" descr="How we teach blending">
            <a:hlinkClick r:id="" action="ppaction://media"/>
            <a:extLst>
              <a:ext uri="{FF2B5EF4-FFF2-40B4-BE49-F238E27FC236}">
                <a16:creationId xmlns:a16="http://schemas.microsoft.com/office/drawing/2014/main" id="{42797611-F16B-2043-A6FF-337038723033}"/>
              </a:ext>
            </a:extLst>
          </p:cNvPr>
          <p:cNvPicPr>
            <a:picLocks noRot="1" noChangeAspect="1"/>
          </p:cNvPicPr>
          <p:nvPr>
            <a:videoFile r:link="rId1"/>
          </p:nvPr>
        </p:nvPicPr>
        <p:blipFill>
          <a:blip r:embed="rId6"/>
          <a:stretch>
            <a:fillRect/>
          </a:stretch>
        </p:blipFill>
        <p:spPr>
          <a:xfrm>
            <a:off x="1125160" y="3653712"/>
            <a:ext cx="3971416" cy="2243850"/>
          </a:xfrm>
          <a:prstGeom prst="rect">
            <a:avLst/>
          </a:prstGeom>
        </p:spPr>
      </p:pic>
      <p:pic>
        <p:nvPicPr>
          <p:cNvPr id="7" name="Picture 4" descr="Little Wandle Phonics - Cupernham Infant School"/>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807653" y="3554899"/>
            <a:ext cx="2435750" cy="2342663"/>
          </a:xfrm>
          <a:prstGeom prst="rect">
            <a:avLst/>
          </a:prstGeom>
          <a:noFill/>
          <a:extLst>
            <a:ext uri="{909E8E84-426E-40DD-AFC4-6F175D3DCCD1}">
              <a14:hiddenFill xmlns:a14="http://schemas.microsoft.com/office/drawing/2010/main">
                <a:solidFill>
                  <a:srgbClr val="FFFFFF"/>
                </a:solidFill>
              </a14:hiddenFill>
            </a:ext>
          </a:extLst>
        </p:spPr>
      </p:pic>
      <p:pic>
        <p:nvPicPr>
          <p:cNvPr id="10" name="Audio 9">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008050182"/>
      </p:ext>
    </p:extLst>
  </p:cSld>
  <p:clrMapOvr>
    <a:masterClrMapping/>
  </p:clrMapOvr>
  <mc:AlternateContent xmlns:mc="http://schemas.openxmlformats.org/markup-compatibility/2006" xmlns:p14="http://schemas.microsoft.com/office/powerpoint/2010/main">
    <mc:Choice Requires="p14">
      <p:transition spd="slow" p14:dur="2000" advTm="55032"/>
    </mc:Choice>
    <mc:Fallback xmlns="">
      <p:transition spd="slow" advTm="550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6"/>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6"/>
                                        </p:tgtEl>
                                      </p:cBhvr>
                                    </p:cmd>
                                  </p:childTnLst>
                                </p:cTn>
                              </p:par>
                            </p:childTnLst>
                          </p:cTn>
                        </p:par>
                      </p:childTnLst>
                    </p:cTn>
                  </p:par>
                </p:childTnLst>
              </p:cTn>
              <p:nextCondLst>
                <p:cond evt="onClick" delay="0">
                  <p:tgtEl>
                    <p:spTgt spid="6"/>
                  </p:tgtEl>
                </p:cond>
              </p:nextCondLst>
            </p:seq>
            <p:video>
              <p:cMediaNode vol="80000">
                <p:cTn id="16" fill="hold" display="0">
                  <p:stCondLst>
                    <p:cond delay="indefinite"/>
                  </p:stCondLst>
                </p:cTn>
                <p:tgtEl>
                  <p:spTgt spid="6"/>
                </p:tgtEl>
              </p:cMediaNode>
            </p:video>
            <p:audio isNarration="1">
              <p:cMediaNode vol="80000" showWhenStopped="0">
                <p:cTn id="1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201371"/>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Comic Sans MS" panose="030F0702030302020204" pitchFamily="66" charset="0"/>
              </a:rPr>
              <a:t>The phonics screening check is </a:t>
            </a:r>
            <a:r>
              <a:rPr lang="en-GB" b="1" dirty="0">
                <a:solidFill>
                  <a:schemeClr val="bg2">
                    <a:lumMod val="10000"/>
                  </a:schemeClr>
                </a:solidFill>
                <a:latin typeface="Comic Sans MS" panose="030F0702030302020204" pitchFamily="66" charset="0"/>
              </a:rPr>
              <a:t>designed to confirm whether individual children have learnt phonic decoding and blending skills to an appropriate standard</a:t>
            </a:r>
            <a:r>
              <a:rPr lang="en-GB" dirty="0">
                <a:solidFill>
                  <a:schemeClr val="bg2">
                    <a:lumMod val="10000"/>
                  </a:schemeClr>
                </a:solidFill>
                <a:latin typeface="Comic Sans MS" panose="030F0702030302020204" pitchFamily="66" charset="0"/>
              </a:rPr>
              <a:t>.</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Children in Year 1 throughout the country will all be taking part in a phonics screening check during the same week from the 10</a:t>
            </a:r>
            <a:r>
              <a:rPr lang="en-GB" baseline="30000" dirty="0">
                <a:solidFill>
                  <a:schemeClr val="bg2">
                    <a:lumMod val="10000"/>
                  </a:schemeClr>
                </a:solidFill>
                <a:latin typeface="Comic Sans MS" panose="030F0702030302020204" pitchFamily="66" charset="0"/>
              </a:rPr>
              <a:t>th</a:t>
            </a:r>
            <a:r>
              <a:rPr lang="en-GB" dirty="0">
                <a:solidFill>
                  <a:schemeClr val="bg2">
                    <a:lumMod val="10000"/>
                  </a:schemeClr>
                </a:solidFill>
                <a:latin typeface="Comic Sans MS" panose="030F0702030302020204" pitchFamily="66" charset="0"/>
              </a:rPr>
              <a:t> June 2024.</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Children in Year 2 will also take the check if they did not achieve the required result when in Year 1 or they have not taken the test before. </a:t>
            </a:r>
          </a:p>
          <a:p>
            <a:pPr algn="just">
              <a:defRPr/>
            </a:pPr>
            <a:endParaRPr lang="en-GB" dirty="0">
              <a:solidFill>
                <a:schemeClr val="bg2">
                  <a:lumMod val="10000"/>
                </a:schemeClr>
              </a:solidFill>
              <a:latin typeface="Comic Sans MS" panose="030F0702030302020204" pitchFamily="66" charset="0"/>
            </a:endParaRPr>
          </a:p>
        </p:txBody>
      </p:sp>
      <p:pic>
        <p:nvPicPr>
          <p:cNvPr id="4105"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9" y="401638"/>
            <a:ext cx="83748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600" dirty="0">
                <a:solidFill>
                  <a:schemeClr val="accent6"/>
                </a:solidFill>
                <a:latin typeface="Comic Sans MS" panose="030F0702030302020204" pitchFamily="66" charset="0"/>
              </a:rPr>
              <a:t>What is the Phonics Screening Check?</a:t>
            </a: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1721" y="4134379"/>
            <a:ext cx="1810341" cy="2463271"/>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900489" y="5621064"/>
            <a:ext cx="609600" cy="609600"/>
          </a:xfrm>
          <a:prstGeom prst="rect">
            <a:avLst/>
          </a:prstGeom>
        </p:spPr>
      </p:pic>
    </p:spTree>
    <p:extLst>
      <p:ext uri="{BB962C8B-B14F-4D97-AF65-F5344CB8AC3E}">
        <p14:creationId xmlns:p14="http://schemas.microsoft.com/office/powerpoint/2010/main" val="3806007879"/>
      </p:ext>
    </p:extLst>
  </p:cSld>
  <p:clrMapOvr>
    <a:masterClrMapping/>
  </p:clrMapOvr>
  <mc:AlternateContent xmlns:mc="http://schemas.openxmlformats.org/markup-compatibility/2006" xmlns:p14="http://schemas.microsoft.com/office/powerpoint/2010/main">
    <mc:Choice Requires="p14">
      <p:transition spd="slow" p14:dur="2000" advTm="99067"/>
    </mc:Choice>
    <mc:Fallback xmlns="">
      <p:transition spd="slow" advTm="990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407988" y="1528762"/>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dirty="0">
              <a:solidFill>
                <a:schemeClr val="bg2">
                  <a:lumMod val="10000"/>
                </a:schemeClr>
              </a:solidFill>
              <a:latin typeface="Comic Sans MS" panose="030F0702030302020204" pitchFamily="66" charset="0"/>
            </a:endParaRP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The test contains 40 words. Each child will sit one-to-one and read each word aloud to a teacher. </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The test will take approximately 10 minutes per child, although all children are different and will complete the check at their own pace. </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The list of words the children read is a combination of 20 real words and 20 </a:t>
            </a:r>
            <a:r>
              <a:rPr lang="en-GB" b="1" dirty="0">
                <a:solidFill>
                  <a:schemeClr val="bg2">
                    <a:lumMod val="10000"/>
                  </a:schemeClr>
                </a:solidFill>
                <a:latin typeface="Comic Sans MS" panose="030F0702030302020204" pitchFamily="66" charset="0"/>
              </a:rPr>
              <a:t>pseudo words </a:t>
            </a:r>
            <a:r>
              <a:rPr lang="en-GB" dirty="0">
                <a:solidFill>
                  <a:schemeClr val="bg2">
                    <a:lumMod val="10000"/>
                  </a:schemeClr>
                </a:solidFill>
                <a:latin typeface="Comic Sans MS" panose="030F0702030302020204" pitchFamily="66" charset="0"/>
              </a:rPr>
              <a:t>(nonsense words or made up words).</a:t>
            </a:r>
          </a:p>
        </p:txBody>
      </p:sp>
      <p:pic>
        <p:nvPicPr>
          <p:cNvPr id="4105"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714009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Comic Sans MS" panose="030F0702030302020204" pitchFamily="66" charset="0"/>
              </a:rPr>
              <a:t>What Happens During the Test?</a:t>
            </a: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98187" y="4931834"/>
            <a:ext cx="3757152" cy="1926166"/>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977680174"/>
      </p:ext>
    </p:extLst>
  </p:cSld>
  <p:clrMapOvr>
    <a:masterClrMapping/>
  </p:clrMapOvr>
  <mc:AlternateContent xmlns:mc="http://schemas.openxmlformats.org/markup-compatibility/2006" xmlns:p14="http://schemas.microsoft.com/office/powerpoint/2010/main">
    <mc:Choice Requires="p14">
      <p:transition spd="slow" p14:dur="2000" advTm="76648"/>
    </mc:Choice>
    <mc:Fallback xmlns="">
      <p:transition spd="slow" advTm="766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20" y="1177925"/>
            <a:ext cx="5146244"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Comic Sans MS" panose="030F0702030302020204" pitchFamily="66" charset="0"/>
              </a:rPr>
              <a:t>The pseudo words will be shown to your child with a picture of an alien.</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This provides the children with a context for the pseudo word which is independent from any existing vocabulary they may have. </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Pseudo words are included because they will be new to all pupils; they do not favour children with a good vocabulary knowledge or visual memory of words. </a:t>
            </a:r>
          </a:p>
        </p:txBody>
      </p:sp>
      <p:pic>
        <p:nvPicPr>
          <p:cNvPr id="4105"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7332457"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Comic Sans MS" panose="030F0702030302020204" pitchFamily="66" charset="0"/>
              </a:rPr>
              <a:t>Pseudo Words (Nonsense Words)</a:t>
            </a:r>
          </a:p>
        </p:txBody>
      </p:sp>
      <p:pic>
        <p:nvPicPr>
          <p:cNvPr id="5" name="Picture 4"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18528" y="1503837"/>
            <a:ext cx="2768285" cy="3969500"/>
          </a:xfrm>
          <a:prstGeom prst="rect">
            <a:avLst/>
          </a:prstGeom>
        </p:spPr>
      </p:pic>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019327071"/>
      </p:ext>
    </p:extLst>
  </p:cSld>
  <p:clrMapOvr>
    <a:masterClrMapping/>
  </p:clrMapOvr>
  <mc:AlternateContent xmlns:mc="http://schemas.openxmlformats.org/markup-compatibility/2006" xmlns:p14="http://schemas.microsoft.com/office/powerpoint/2010/main">
    <mc:Choice Requires="p14">
      <p:transition spd="slow" p14:dur="2000" advTm="86809"/>
    </mc:Choice>
    <mc:Fallback xmlns="">
      <p:transition spd="slow" advTm="868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2287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Comic Sans MS" panose="030F0702030302020204" pitchFamily="66" charset="0"/>
              </a:rPr>
              <a:t>Play lots of sound and listening games with your child.</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Read as much as possible to and with your child.</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If your child is struggling to decode a word, help them by encouraging them to find the key sound or phoneme and say each sound in the word from left to right.</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Blend the sounds by pointing each one e.g. for the word </a:t>
            </a:r>
            <a:r>
              <a:rPr lang="en-GB" b="1" dirty="0">
                <a:solidFill>
                  <a:schemeClr val="bg2">
                    <a:lumMod val="10000"/>
                  </a:schemeClr>
                </a:solidFill>
                <a:latin typeface="Comic Sans MS" panose="030F0702030302020204" pitchFamily="66" charset="0"/>
              </a:rPr>
              <a:t>sing</a:t>
            </a:r>
            <a:r>
              <a:rPr lang="en-GB" dirty="0">
                <a:solidFill>
                  <a:schemeClr val="bg2">
                    <a:lumMod val="10000"/>
                  </a:schemeClr>
                </a:solidFill>
                <a:latin typeface="Comic Sans MS" panose="030F0702030302020204" pitchFamily="66" charset="0"/>
              </a:rPr>
              <a:t> say:</a:t>
            </a:r>
          </a:p>
          <a:p>
            <a:pPr algn="just">
              <a:defRPr/>
            </a:pPr>
            <a:r>
              <a:rPr lang="en-GB" dirty="0">
                <a:solidFill>
                  <a:schemeClr val="bg2">
                    <a:lumMod val="10000"/>
                  </a:schemeClr>
                </a:solidFill>
                <a:latin typeface="Comic Sans MS" panose="030F0702030302020204" pitchFamily="66" charset="0"/>
              </a:rPr>
              <a:t> /s/, /</a:t>
            </a:r>
            <a:r>
              <a:rPr lang="en-GB" dirty="0" err="1">
                <a:solidFill>
                  <a:schemeClr val="bg2">
                    <a:lumMod val="10000"/>
                  </a:schemeClr>
                </a:solidFill>
                <a:latin typeface="Comic Sans MS" panose="030F0702030302020204" pitchFamily="66" charset="0"/>
              </a:rPr>
              <a:t>i</a:t>
            </a:r>
            <a:r>
              <a:rPr lang="en-GB" dirty="0">
                <a:solidFill>
                  <a:schemeClr val="bg2">
                    <a:lumMod val="10000"/>
                  </a:schemeClr>
                </a:solidFill>
                <a:latin typeface="Comic Sans MS" panose="030F0702030302020204" pitchFamily="66" charset="0"/>
              </a:rPr>
              <a:t>/, /ng/. Next move your finger under the whole word as you blend it to read it.</a:t>
            </a:r>
          </a:p>
          <a:p>
            <a:pPr algn="just">
              <a:defRPr/>
            </a:pPr>
            <a:endParaRPr lang="en-GB" dirty="0">
              <a:solidFill>
                <a:schemeClr val="bg2">
                  <a:lumMod val="10000"/>
                </a:schemeClr>
              </a:solidFill>
              <a:latin typeface="Comic Sans MS" panose="030F0702030302020204" pitchFamily="66" charset="0"/>
            </a:endParaRPr>
          </a:p>
          <a:p>
            <a:pPr algn="just">
              <a:defRPr/>
            </a:pPr>
            <a:r>
              <a:rPr lang="en-GB" dirty="0">
                <a:solidFill>
                  <a:schemeClr val="bg2">
                    <a:lumMod val="10000"/>
                  </a:schemeClr>
                </a:solidFill>
                <a:latin typeface="Comic Sans MS" panose="030F0702030302020204" pitchFamily="66" charset="0"/>
              </a:rPr>
              <a:t>Discuss the meaning of the words if your child does not know what they have read.</a:t>
            </a:r>
          </a:p>
        </p:txBody>
      </p:sp>
      <p:pic>
        <p:nvPicPr>
          <p:cNvPr id="4105"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7367723"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Comic Sans MS" panose="030F0702030302020204" pitchFamily="66" charset="0"/>
              </a:rPr>
              <a:t>How can I help my child at home?</a:t>
            </a:r>
          </a:p>
        </p:txBody>
      </p:sp>
      <p:pic>
        <p:nvPicPr>
          <p:cNvPr id="18" name="Picture 17">
            <a:extLst>
              <a:ext uri="{FF2B5EF4-FFF2-40B4-BE49-F238E27FC236}">
                <a16:creationId xmlns:a16="http://schemas.microsoft.com/office/drawing/2014/main" id="{C94C7683-39CB-9745-BD8A-F78647576499}"/>
              </a:ext>
            </a:extLst>
          </p:cNvPr>
          <p:cNvPicPr>
            <a:picLocks noChangeAspect="1"/>
          </p:cNvPicPr>
          <p:nvPr/>
        </p:nvPicPr>
        <p:blipFill>
          <a:blip r:embed="rId5"/>
          <a:stretch>
            <a:fillRect/>
          </a:stretch>
        </p:blipFill>
        <p:spPr>
          <a:xfrm>
            <a:off x="6716218" y="401638"/>
            <a:ext cx="3130088" cy="2067040"/>
          </a:xfrm>
          <a:prstGeom prst="rect">
            <a:avLst/>
          </a:prstGeom>
        </p:spPr>
      </p:pic>
      <p:pic>
        <p:nvPicPr>
          <p:cNvPr id="19" name="Picture 18">
            <a:extLst>
              <a:ext uri="{FF2B5EF4-FFF2-40B4-BE49-F238E27FC236}">
                <a16:creationId xmlns:a16="http://schemas.microsoft.com/office/drawing/2014/main" id="{080E41A3-E515-0E45-9C26-69C32364A848}"/>
              </a:ext>
            </a:extLst>
          </p:cNvPr>
          <p:cNvPicPr>
            <a:picLocks noChangeAspect="1"/>
          </p:cNvPicPr>
          <p:nvPr/>
        </p:nvPicPr>
        <p:blipFill>
          <a:blip r:embed="rId6"/>
          <a:stretch>
            <a:fillRect/>
          </a:stretch>
        </p:blipFill>
        <p:spPr>
          <a:xfrm>
            <a:off x="8129528" y="1117601"/>
            <a:ext cx="898236" cy="898236"/>
          </a:xfrm>
          <a:prstGeom prst="rect">
            <a:avLst/>
          </a:prstGeom>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5736142"/>
      </p:ext>
    </p:extLst>
  </p:cSld>
  <p:clrMapOvr>
    <a:masterClrMapping/>
  </p:clrMapOvr>
  <mc:AlternateContent xmlns:mc="http://schemas.openxmlformats.org/markup-compatibility/2006" xmlns:p14="http://schemas.microsoft.com/office/powerpoint/2010/main">
    <mc:Choice Requires="p14">
      <p:transition spd="slow" p14:dur="2000" advTm="52886"/>
    </mc:Choice>
    <mc:Fallback xmlns="">
      <p:transition spd="slow" advTm="528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dirty="0">
              <a:solidFill>
                <a:schemeClr val="bg2">
                  <a:lumMod val="10000"/>
                </a:schemeClr>
              </a:solidFill>
              <a:latin typeface="Comic Sans MS" panose="030F0702030302020204" pitchFamily="66" charset="0"/>
            </a:endParaRPr>
          </a:p>
        </p:txBody>
      </p:sp>
      <p:pic>
        <p:nvPicPr>
          <p:cNvPr id="4105"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4565673"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Comic Sans MS" panose="030F0702030302020204" pitchFamily="66" charset="0"/>
              </a:rPr>
              <a:t>The million word gap</a:t>
            </a:r>
          </a:p>
        </p:txBody>
      </p:sp>
      <p:pic>
        <p:nvPicPr>
          <p:cNvPr id="2050" name="Picture 2" descr="Importance of reading to kids from an early 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93376" y="1155919"/>
            <a:ext cx="4628536" cy="462853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698276" y="4540985"/>
            <a:ext cx="3962704" cy="1077218"/>
          </a:xfrm>
          <a:prstGeom prst="rect">
            <a:avLst/>
          </a:prstGeom>
          <a:solidFill>
            <a:schemeClr val="accent5">
              <a:lumMod val="60000"/>
              <a:lumOff val="40000"/>
            </a:schemeClr>
          </a:solidFill>
        </p:spPr>
        <p:txBody>
          <a:bodyPr wrap="square" rtlCol="0">
            <a:spAutoFit/>
          </a:bodyPr>
          <a:lstStyle/>
          <a:p>
            <a:r>
              <a:rPr lang="en-GB" sz="1600" b="1" u="sng" dirty="0"/>
              <a:t>The word gap</a:t>
            </a:r>
          </a:p>
          <a:p>
            <a:pPr marL="285750" indent="-285750">
              <a:buFont typeface="Arial" panose="020B0604020202020204" pitchFamily="34" charset="0"/>
              <a:buChar char="•"/>
            </a:pPr>
            <a:r>
              <a:rPr lang="en-GB" sz="1600" dirty="0"/>
              <a:t>Talk a lot families versus little talk</a:t>
            </a:r>
          </a:p>
          <a:p>
            <a:pPr marL="285750" indent="-285750">
              <a:buFont typeface="Arial" panose="020B0604020202020204" pitchFamily="34" charset="0"/>
              <a:buChar char="•"/>
            </a:pPr>
            <a:r>
              <a:rPr lang="en-GB" sz="1600" dirty="0"/>
              <a:t>Rich experiences</a:t>
            </a:r>
          </a:p>
          <a:p>
            <a:pPr marL="285750" indent="-285750">
              <a:buFont typeface="Arial" panose="020B0604020202020204" pitchFamily="34" charset="0"/>
              <a:buChar char="•"/>
            </a:pPr>
            <a:endParaRPr lang="en-GB" sz="1600" dirty="0"/>
          </a:p>
        </p:txBody>
      </p:sp>
      <p:pic>
        <p:nvPicPr>
          <p:cNvPr id="18" name="Picture 4" descr="Little Wandle Phonics - Cupernham Infant School"/>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7988" y="1279525"/>
            <a:ext cx="1290288" cy="1240977"/>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517236137"/>
      </p:ext>
    </p:extLst>
  </p:cSld>
  <p:clrMapOvr>
    <a:masterClrMapping/>
  </p:clrMapOvr>
  <mc:AlternateContent xmlns:mc="http://schemas.openxmlformats.org/markup-compatibility/2006" xmlns:p14="http://schemas.microsoft.com/office/powerpoint/2010/main">
    <mc:Choice Requires="p14">
      <p:transition spd="slow" p14:dur="2000" advTm="24766"/>
    </mc:Choice>
    <mc:Fallback xmlns="">
      <p:transition spd="slow" advTm="247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Comic Sans MS" panose="030F0702030302020204" pitchFamily="66" charset="0"/>
              </a:rPr>
              <a:t>By the end of the summer term all schools must report each child's results to their parents. They will also confirm if the child has met the standard threshold. Children who do not achieve the expected level will retake the test when they are in Year 2.</a:t>
            </a:r>
          </a:p>
        </p:txBody>
      </p:sp>
      <p:pic>
        <p:nvPicPr>
          <p:cNvPr id="4105"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4782078"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Comic Sans MS" panose="030F0702030302020204" pitchFamily="66" charset="0"/>
              </a:rPr>
              <a:t>Reporting to Parents </a:t>
            </a:r>
          </a:p>
        </p:txBody>
      </p:sp>
      <p:grpSp>
        <p:nvGrpSpPr>
          <p:cNvPr id="6" name="Group 5"/>
          <p:cNvGrpSpPr/>
          <p:nvPr/>
        </p:nvGrpSpPr>
        <p:grpSpPr>
          <a:xfrm>
            <a:off x="2224825" y="3090333"/>
            <a:ext cx="4694350" cy="2950632"/>
            <a:chOff x="2165556" y="2861733"/>
            <a:chExt cx="5260097" cy="3306232"/>
          </a:xfrm>
        </p:grpSpPr>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37484" y="3840874"/>
              <a:ext cx="3075450" cy="2327091"/>
            </a:xfrm>
            <a:prstGeom prst="rect">
              <a:avLst/>
            </a:prstGeom>
          </p:spPr>
        </p:pic>
        <p:sp>
          <p:nvSpPr>
            <p:cNvPr id="5" name="Oval Callout 4"/>
            <p:cNvSpPr/>
            <p:nvPr/>
          </p:nvSpPr>
          <p:spPr>
            <a:xfrm>
              <a:off x="4258733" y="2861733"/>
              <a:ext cx="829734" cy="558800"/>
            </a:xfrm>
            <a:prstGeom prst="wedgeEllipseCallout">
              <a:avLst>
                <a:gd name="adj1" fmla="val 595"/>
                <a:gd name="adj2" fmla="val 89773"/>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Callout 12"/>
            <p:cNvSpPr/>
            <p:nvPr/>
          </p:nvSpPr>
          <p:spPr>
            <a:xfrm rot="19671663">
              <a:off x="2788520" y="3434703"/>
              <a:ext cx="829734" cy="558800"/>
            </a:xfrm>
            <a:prstGeom prst="wedgeEllipseCallout">
              <a:avLst>
                <a:gd name="adj1" fmla="val 26492"/>
                <a:gd name="adj2" fmla="val 11050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Callout 14"/>
            <p:cNvSpPr/>
            <p:nvPr/>
          </p:nvSpPr>
          <p:spPr>
            <a:xfrm rot="16975681">
              <a:off x="2030089" y="4656514"/>
              <a:ext cx="829734" cy="558800"/>
            </a:xfrm>
            <a:prstGeom prst="wedgeEllipseCallout">
              <a:avLst>
                <a:gd name="adj1" fmla="val -915"/>
                <a:gd name="adj2" fmla="val 14316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Callout 15"/>
            <p:cNvSpPr/>
            <p:nvPr/>
          </p:nvSpPr>
          <p:spPr>
            <a:xfrm rot="1928337" flipH="1">
              <a:off x="5977785" y="3275838"/>
              <a:ext cx="829734" cy="558800"/>
            </a:xfrm>
            <a:prstGeom prst="wedgeEllipseCallout">
              <a:avLst>
                <a:gd name="adj1" fmla="val 26492"/>
                <a:gd name="adj2" fmla="val 11050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Callout 16"/>
            <p:cNvSpPr/>
            <p:nvPr/>
          </p:nvSpPr>
          <p:spPr>
            <a:xfrm rot="4624319" flipH="1">
              <a:off x="6731386" y="4815301"/>
              <a:ext cx="829734" cy="558800"/>
            </a:xfrm>
            <a:prstGeom prst="wedgeEllipseCallout">
              <a:avLst>
                <a:gd name="adj1" fmla="val -915"/>
                <a:gd name="adj2" fmla="val 14316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0" name="Audio 1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219528031"/>
      </p:ext>
    </p:extLst>
  </p:cSld>
  <p:clrMapOvr>
    <a:masterClrMapping/>
  </p:clrMapOvr>
  <mc:AlternateContent xmlns:mc="http://schemas.openxmlformats.org/markup-compatibility/2006" xmlns:p14="http://schemas.microsoft.com/office/powerpoint/2010/main">
    <mc:Choice Requires="p14">
      <p:transition spd="slow" p14:dur="2000" advTm="19703"/>
    </mc:Choice>
    <mc:Fallback xmlns="">
      <p:transition spd="slow" advTm="197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Comic Sans MS" panose="030F0702030302020204" pitchFamily="66" charset="0"/>
              </a:rPr>
              <a:t>Results from the check will be used by schools to analyse their own performance and for Ofsted to use in inspections. We also use the data to inform future planning.</a:t>
            </a:r>
          </a:p>
        </p:txBody>
      </p:sp>
      <p:sp>
        <p:nvSpPr>
          <p:cNvPr id="14" name="Rectangle 3"/>
          <p:cNvSpPr>
            <a:spLocks noChangeArrowheads="1"/>
          </p:cNvSpPr>
          <p:nvPr/>
        </p:nvSpPr>
        <p:spPr bwMode="auto">
          <a:xfrm>
            <a:off x="407988" y="401638"/>
            <a:ext cx="6105389"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Comic Sans MS" panose="030F0702030302020204" pitchFamily="66" charset="0"/>
              </a:rPr>
              <a:t>How Are the Results Used?</a:t>
            </a:r>
          </a:p>
        </p:txBody>
      </p:sp>
      <p:pic>
        <p:nvPicPr>
          <p:cNvPr id="3" name="Picture 2"/>
          <p:cNvPicPr>
            <a:picLocks noChangeAspect="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3510086" y="2929467"/>
            <a:ext cx="2123828" cy="2667529"/>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957317928"/>
      </p:ext>
    </p:extLst>
  </p:cSld>
  <p:clrMapOvr>
    <a:masterClrMapping/>
  </p:clrMapOvr>
  <mc:AlternateContent xmlns:mc="http://schemas.openxmlformats.org/markup-compatibility/2006" xmlns:p14="http://schemas.microsoft.com/office/powerpoint/2010/main">
    <mc:Choice Requires="p14">
      <p:transition spd="slow" p14:dur="2000" advTm="15796"/>
    </mc:Choice>
    <mc:Fallback xmlns="">
      <p:transition spd="slow" advTm="157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030583" y="1177925"/>
            <a:ext cx="5752261"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nchor="t"/>
          <a:lstStyle/>
          <a:p>
            <a:endParaRPr lang="en-GB" sz="1400" u="sng" dirty="0">
              <a:solidFill>
                <a:schemeClr val="tx1"/>
              </a:solidFill>
              <a:hlinkClick r:id="rId4">
                <a:extLst>
                  <a:ext uri="{A12FA001-AC4F-418D-AE19-62706E023703}">
                    <ahyp:hlinkClr xmlns:ahyp="http://schemas.microsoft.com/office/drawing/2018/hyperlinkcolor" val="tx"/>
                  </a:ext>
                </a:extLst>
              </a:hlinkClick>
            </a:endParaRPr>
          </a:p>
          <a:p>
            <a:r>
              <a:rPr lang="en-GB" u="sng" dirty="0">
                <a:solidFill>
                  <a:schemeClr val="tx1"/>
                </a:solidFill>
                <a:hlinkClick r:id="rId4">
                  <a:extLst>
                    <a:ext uri="{A12FA001-AC4F-418D-AE19-62706E023703}">
                      <ahyp:hlinkClr xmlns:ahyp="http://schemas.microsoft.com/office/drawing/2018/hyperlinkcolor" val="tx"/>
                    </a:ext>
                  </a:extLst>
                </a:hlinkClick>
              </a:rPr>
              <a:t>Phonics Screening Check 2018 materials</a:t>
            </a:r>
            <a:endParaRPr lang="en-GB" u="sng">
              <a:solidFill>
                <a:schemeClr val="tx1"/>
              </a:solidFill>
            </a:endParaRPr>
          </a:p>
          <a:p>
            <a:endParaRPr lang="en-GB" dirty="0">
              <a:solidFill>
                <a:schemeClr val="tx1"/>
              </a:solidFill>
            </a:endParaRPr>
          </a:p>
          <a:p>
            <a:r>
              <a:rPr lang="en-GB" dirty="0">
                <a:solidFill>
                  <a:schemeClr val="tx1"/>
                </a:solidFill>
                <a:hlinkClick r:id="rId5">
                  <a:extLst>
                    <a:ext uri="{A12FA001-AC4F-418D-AE19-62706E023703}">
                      <ahyp:hlinkClr xmlns:ahyp="http://schemas.microsoft.com/office/drawing/2018/hyperlinkcolor" val="tx"/>
                    </a:ext>
                  </a:extLst>
                </a:hlinkClick>
              </a:rPr>
              <a:t>Phonics Screening Check 2019 materials</a:t>
            </a:r>
            <a:r>
              <a:rPr lang="en-GB" dirty="0">
                <a:solidFill>
                  <a:schemeClr val="tx1"/>
                </a:solidFill>
              </a:rPr>
              <a:t> </a:t>
            </a:r>
          </a:p>
          <a:p>
            <a:endParaRPr lang="en-GB" dirty="0">
              <a:solidFill>
                <a:schemeClr val="tx1"/>
              </a:solidFill>
            </a:endParaRPr>
          </a:p>
          <a:p>
            <a:r>
              <a:rPr lang="en-GB" dirty="0">
                <a:solidFill>
                  <a:schemeClr val="tx1"/>
                </a:solidFill>
                <a:hlinkClick r:id="rId6">
                  <a:extLst>
                    <a:ext uri="{A12FA001-AC4F-418D-AE19-62706E023703}">
                      <ahyp:hlinkClr xmlns:ahyp="http://schemas.microsoft.com/office/drawing/2018/hyperlinkcolor" val="tx"/>
                    </a:ext>
                  </a:extLst>
                </a:hlinkClick>
              </a:rPr>
              <a:t>Phonics Screening Check 2022 materials</a:t>
            </a:r>
            <a:r>
              <a:rPr lang="en-GB" dirty="0">
                <a:solidFill>
                  <a:schemeClr val="tx1"/>
                </a:solidFill>
              </a:rPr>
              <a:t> </a:t>
            </a:r>
          </a:p>
          <a:p>
            <a:endParaRPr lang="en-GB" dirty="0">
              <a:solidFill>
                <a:schemeClr val="tx1"/>
              </a:solidFill>
            </a:endParaRPr>
          </a:p>
          <a:p>
            <a:endParaRPr lang="en-GB" u="sng" dirty="0">
              <a:solidFill>
                <a:schemeClr val="tx1"/>
              </a:solidFill>
            </a:endParaRPr>
          </a:p>
          <a:p>
            <a:r>
              <a:rPr lang="en-GB" dirty="0">
                <a:solidFill>
                  <a:schemeClr val="tx1"/>
                </a:solidFill>
                <a:hlinkClick r:id="rId7">
                  <a:extLst>
                    <a:ext uri="{A12FA001-AC4F-418D-AE19-62706E023703}">
                      <ahyp:hlinkClr xmlns:ahyp="http://schemas.microsoft.com/office/drawing/2018/hyperlinkcolor" val="tx"/>
                    </a:ext>
                  </a:extLst>
                </a:hlinkClick>
              </a:rPr>
              <a:t>Phonics Bloom</a:t>
            </a:r>
            <a:endParaRPr lang="en-GB" dirty="0">
              <a:solidFill>
                <a:schemeClr val="tx1"/>
              </a:solidFill>
            </a:endParaRPr>
          </a:p>
          <a:p>
            <a:endParaRPr lang="en-GB" dirty="0">
              <a:solidFill>
                <a:schemeClr val="tx1"/>
              </a:solidFill>
            </a:endParaRPr>
          </a:p>
          <a:p>
            <a:r>
              <a:rPr lang="en-GB" dirty="0">
                <a:solidFill>
                  <a:schemeClr val="tx1"/>
                </a:solidFill>
                <a:hlinkClick r:id="rId8">
                  <a:extLst>
                    <a:ext uri="{A12FA001-AC4F-418D-AE19-62706E023703}">
                      <ahyp:hlinkClr xmlns:ahyp="http://schemas.microsoft.com/office/drawing/2018/hyperlinkcolor" val="tx"/>
                    </a:ext>
                  </a:extLst>
                </a:hlinkClick>
              </a:rPr>
              <a:t>Phonics Play</a:t>
            </a:r>
            <a:r>
              <a:rPr lang="en-GB" dirty="0">
                <a:solidFill>
                  <a:schemeClr val="tx1"/>
                </a:solidFill>
              </a:rPr>
              <a:t> </a:t>
            </a:r>
          </a:p>
          <a:p>
            <a:pPr marL="285750" indent="-191770" algn="just">
              <a:buFont typeface="Arial" panose="020B0604020202020204" pitchFamily="34" charset="0"/>
              <a:buChar char="•"/>
              <a:defRPr/>
            </a:pPr>
            <a:endParaRPr lang="en-GB" dirty="0">
              <a:solidFill>
                <a:schemeClr val="tx1"/>
              </a:solidFill>
              <a:latin typeface="Comic Sans MS" panose="030F0702030302020204" pitchFamily="66" charset="0"/>
            </a:endParaRPr>
          </a:p>
        </p:txBody>
      </p:sp>
      <p:pic>
        <p:nvPicPr>
          <p:cNvPr id="4105" name="Picture 14"/>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644525" y="366822"/>
            <a:ext cx="7258718" cy="523220"/>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dirty="0">
                <a:solidFill>
                  <a:schemeClr val="accent6"/>
                </a:solidFill>
                <a:latin typeface="Comic Sans MS" panose="030F0702030302020204" pitchFamily="66" charset="0"/>
              </a:rPr>
              <a:t>How can I help my child practise at home?</a:t>
            </a:r>
          </a:p>
        </p:txBody>
      </p:sp>
      <p:pic>
        <p:nvPicPr>
          <p:cNvPr id="3" name="Picture 2" descr="Screen Clippin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53219" y="3671887"/>
            <a:ext cx="2276825" cy="1393826"/>
          </a:xfrm>
          <a:prstGeom prst="rect">
            <a:avLst/>
          </a:prstGeom>
        </p:spPr>
      </p:pic>
      <p:pic>
        <p:nvPicPr>
          <p:cNvPr id="5" name="Picture 4" descr="Screen Clipping"/>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43106" y="5145885"/>
            <a:ext cx="2639212" cy="1163634"/>
          </a:xfrm>
          <a:prstGeom prst="rect">
            <a:avLst/>
          </a:prstGeom>
        </p:spPr>
      </p:pic>
      <p:sp>
        <p:nvSpPr>
          <p:cNvPr id="7" name="TextBox 6"/>
          <p:cNvSpPr txBox="1"/>
          <p:nvPr/>
        </p:nvSpPr>
        <p:spPr>
          <a:xfrm>
            <a:off x="243106" y="1436914"/>
            <a:ext cx="2639212" cy="369332"/>
          </a:xfrm>
          <a:prstGeom prst="rect">
            <a:avLst/>
          </a:prstGeom>
          <a:noFill/>
        </p:spPr>
        <p:txBody>
          <a:bodyPr wrap="square" rtlCol="0">
            <a:spAutoFit/>
          </a:bodyPr>
          <a:lstStyle/>
          <a:p>
            <a:r>
              <a:rPr lang="en-GB" b="1" dirty="0"/>
              <a:t>Previous test papers</a:t>
            </a:r>
            <a:r>
              <a:rPr lang="en-GB" dirty="0"/>
              <a:t>:</a:t>
            </a:r>
          </a:p>
        </p:txBody>
      </p:sp>
      <p:pic>
        <p:nvPicPr>
          <p:cNvPr id="8" name="Picture 7" descr="Screen Clipping"/>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75530" y="1806246"/>
            <a:ext cx="1174364" cy="1482861"/>
          </a:xfrm>
          <a:prstGeom prst="rect">
            <a:avLst/>
          </a:prstGeom>
        </p:spPr>
      </p:pic>
      <p:pic>
        <p:nvPicPr>
          <p:cNvPr id="12" name="Audio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152972010"/>
      </p:ext>
    </p:extLst>
  </p:cSld>
  <p:clrMapOvr>
    <a:masterClrMapping/>
  </p:clrMapOvr>
  <mc:AlternateContent xmlns:mc="http://schemas.openxmlformats.org/markup-compatibility/2006" xmlns:p14="http://schemas.microsoft.com/office/powerpoint/2010/main">
    <mc:Choice Requires="p14">
      <p:transition spd="slow" p14:dur="2000" advTm="48998"/>
    </mc:Choice>
    <mc:Fallback xmlns="">
      <p:transition spd="slow" advTm="489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082B015169D5448873CA1AB788C5F44" ma:contentTypeVersion="18" ma:contentTypeDescription="Create a new document." ma:contentTypeScope="" ma:versionID="da8b5076df5f837bcef9218fe15064ae">
  <xsd:schema xmlns:xsd="http://www.w3.org/2001/XMLSchema" xmlns:xs="http://www.w3.org/2001/XMLSchema" xmlns:p="http://schemas.microsoft.com/office/2006/metadata/properties" xmlns:ns2="6fd78b14-c4b0-47e7-b368-ce227d2d4ea2" xmlns:ns3="80a61691-f665-419d-9a1b-20c49cb87db2" targetNamespace="http://schemas.microsoft.com/office/2006/metadata/properties" ma:root="true" ma:fieldsID="e7a483d3eb12b58c10d95405728918cc" ns2:_="" ns3:_="">
    <xsd:import namespace="6fd78b14-c4b0-47e7-b368-ce227d2d4ea2"/>
    <xsd:import namespace="80a61691-f665-419d-9a1b-20c49cb87db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d78b14-c4b0-47e7-b368-ce227d2d4ea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f9669f0-08e4-405f-9108-8bda5cfa186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0a61691-f665-419d-9a1b-20c49cb87db2"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b29f826-c8e8-477b-8337-5deee41b3e6f}" ma:internalName="TaxCatchAll" ma:showField="CatchAllData" ma:web="80a61691-f665-419d-9a1b-20c49cb87db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6fd78b14-c4b0-47e7-b368-ce227d2d4ea2">
      <Terms xmlns="http://schemas.microsoft.com/office/infopath/2007/PartnerControls"/>
    </lcf76f155ced4ddcb4097134ff3c332f>
    <TaxCatchAll xmlns="80a61691-f665-419d-9a1b-20c49cb87db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91DC28A-B677-4349-9BC9-99951248C9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fd78b14-c4b0-47e7-b368-ce227d2d4ea2"/>
    <ds:schemaRef ds:uri="80a61691-f665-419d-9a1b-20c49cb87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4945C20-5367-4D9B-991F-7D85D07E0DB0}">
  <ds:schemaRefs>
    <ds:schemaRef ds:uri="http://schemas.microsoft.com/office/2006/metadata/properties"/>
    <ds:schemaRef ds:uri="http://schemas.microsoft.com/office/infopath/2007/PartnerControls"/>
    <ds:schemaRef ds:uri="6fd78b14-c4b0-47e7-b368-ce227d2d4ea2"/>
    <ds:schemaRef ds:uri="80a61691-f665-419d-9a1b-20c49cb87db2"/>
  </ds:schemaRefs>
</ds:datastoreItem>
</file>

<file path=customXml/itemProps3.xml><?xml version="1.0" encoding="utf-8"?>
<ds:datastoreItem xmlns:ds="http://schemas.openxmlformats.org/officeDocument/2006/customXml" ds:itemID="{BFD80CBB-67F2-49DD-B73F-FA21B55763F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1679</TotalTime>
  <Words>568</Words>
  <Application>Microsoft Office PowerPoint</Application>
  <PresentationFormat>On-screen Show (4:3)</PresentationFormat>
  <Paragraphs>61</Paragraphs>
  <Slides>10</Slides>
  <Notes>0</Notes>
  <HiddenSlides>0</HiddenSlides>
  <MMClips>11</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Rubeenah Gunness</cp:lastModifiedBy>
  <cp:revision>184</cp:revision>
  <dcterms:created xsi:type="dcterms:W3CDTF">2014-10-01T16:09:27Z</dcterms:created>
  <dcterms:modified xsi:type="dcterms:W3CDTF">2024-04-17T13:06:18Z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0x0101007082B015169D5448873CA1AB788C5F44</vt:lpwstr>
  </property>
  <property fmtid="{D5CDD505-2E9C-101B-9397-08002B2CF9AE}" pid="3" name="MediaServiceImageTags">
    <vt:lpwstr/>
  </property>
</Properties>
</file>