
<file path=[Content_Types].xml><?xml version="1.0" encoding="utf-8"?>
<Types xmlns="http://schemas.openxmlformats.org/package/2006/content-types">
  <Default Extension="emf" ContentType="image/x-emf"/>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9" r:id="rId6"/>
    <p:sldId id="276" r:id="rId7"/>
    <p:sldId id="270" r:id="rId8"/>
    <p:sldId id="271" r:id="rId9"/>
    <p:sldId id="272" r:id="rId10"/>
    <p:sldId id="278" r:id="rId11"/>
    <p:sldId id="279" r:id="rId12"/>
    <p:sldId id="273" r:id="rId13"/>
    <p:sldId id="277" r:id="rId14"/>
  </p:sldIdLst>
  <p:sldSz cx="9144000" cy="6858000" type="screen4x3"/>
  <p:notesSz cx="6858000" cy="9144000"/>
  <p:embeddedFontLst>
    <p:embeddedFont>
      <p:font typeface="Comic Sans MS" panose="030F0702030302020204" pitchFamily="66" charset="0"/>
      <p:regular r:id="rId17"/>
      <p:bold r:id="rId18"/>
      <p:italic r:id="rId19"/>
      <p:boldItalic r:id="rId20"/>
    </p:embeddedFont>
    <p:embeddedFont>
      <p:font typeface="Sassoon Infant Md" panose="02000603050000020003" charset="0"/>
      <p:regular r:id="rId21"/>
    </p:embeddedFont>
    <p:embeddedFont>
      <p:font typeface="Sassoon Infant Rg" panose="02000503030000020003"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73" d="100"/>
          <a:sy n="73" d="100"/>
        </p:scale>
        <p:origin x="1194"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font" Target="fonts/font7.fntdata"/><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17/09/2024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17/09/2024</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2.m4a"/><Relationship Id="rId7" Type="http://schemas.openxmlformats.org/officeDocument/2006/relationships/image" Target="../media/image4.png"/><Relationship Id="rId2" Type="http://schemas.microsoft.com/office/2007/relationships/media" Target="../media/media2.m4a"/><Relationship Id="rId1" Type="http://schemas.openxmlformats.org/officeDocument/2006/relationships/video" Target="https://www.youtube.com/embed/IL5YUCPyC5I?feature=oembed" TargetMode="External"/><Relationship Id="rId6" Type="http://schemas.openxmlformats.org/officeDocument/2006/relationships/image" Target="../media/image6.jpeg"/><Relationship Id="rId5" Type="http://schemas.openxmlformats.org/officeDocument/2006/relationships/image" Target="../media/image1.png"/><Relationship Id="rId4"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9.tmp"/><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12.jpe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hyperlink" Target="https://www.phonicsplay.co.uk/resources" TargetMode="Externa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hyperlink" Target="https://www.phonicsbloom.com/" TargetMode="External"/><Relationship Id="rId12" Type="http://schemas.openxmlformats.org/officeDocument/2006/relationships/image" Target="../media/image17.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assets.publishing.service.gov.uk/government/uploads/system/uploads/attachment_data/file/1083885/STA228473e_YR1_2022_Phonics_pupils_materials_standard.pdf" TargetMode="External"/><Relationship Id="rId11" Type="http://schemas.openxmlformats.org/officeDocument/2006/relationships/image" Target="../media/image16.png"/><Relationship Id="rId5" Type="http://schemas.openxmlformats.org/officeDocument/2006/relationships/hyperlink" Target="https://www.gov.uk/government/publications/phonics-screening-check-2019-materials" TargetMode="External"/><Relationship Id="rId10" Type="http://schemas.openxmlformats.org/officeDocument/2006/relationships/image" Target="../media/image15.png"/><Relationship Id="rId4" Type="http://schemas.openxmlformats.org/officeDocument/2006/relationships/hyperlink" Target="https://www.gov.uk/government/publications/phonics-screening-check-2018-materials" TargetMode="External"/><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8" y="2409031"/>
            <a:ext cx="8315325" cy="1277938"/>
          </a:xfrm>
          <a:prstGeom prst="rect">
            <a:avLst/>
          </a:prstGeom>
          <a:solidFill>
            <a:schemeClr val="accent3">
              <a:lumMod val="60000"/>
              <a:lumOff val="40000"/>
            </a:schemeClr>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a:solidFill>
                  <a:schemeClr val="accent6">
                    <a:lumMod val="75000"/>
                  </a:schemeClr>
                </a:solidFill>
                <a:latin typeface="Comic Sans MS" panose="030F0702030302020204" pitchFamily="66" charset="0"/>
              </a:rPr>
              <a:t>Phonics Screening Check</a:t>
            </a:r>
          </a:p>
          <a:p>
            <a:pPr algn="ctr">
              <a:defRPr/>
            </a:pPr>
            <a:endParaRPr lang="en-GB" dirty="0"/>
          </a:p>
        </p:txBody>
      </p:sp>
      <p:sp>
        <p:nvSpPr>
          <p:cNvPr id="6" name="Rectangle 2"/>
          <p:cNvSpPr>
            <a:spLocks noChangeArrowheads="1"/>
          </p:cNvSpPr>
          <p:nvPr/>
        </p:nvSpPr>
        <p:spPr bwMode="auto">
          <a:xfrm>
            <a:off x="2570490" y="4256088"/>
            <a:ext cx="400301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dirty="0">
                <a:solidFill>
                  <a:schemeClr val="tx2"/>
                </a:solidFill>
                <a:latin typeface="Comic Sans MS" panose="030F0702030302020204" pitchFamily="66" charset="0"/>
              </a:rPr>
              <a:t>A Guide for Parents</a:t>
            </a:r>
          </a:p>
          <a:p>
            <a:pPr algn="ctr">
              <a:lnSpc>
                <a:spcPct val="100000"/>
              </a:lnSpc>
              <a:spcBef>
                <a:spcPct val="0"/>
              </a:spcBef>
              <a:buFontTx/>
              <a:buNone/>
            </a:pPr>
            <a:endParaRPr lang="en-GB" altLang="en-US" sz="3200" dirty="0">
              <a:solidFill>
                <a:schemeClr val="tx2"/>
              </a:solidFill>
              <a:latin typeface="Comic Sans MS" panose="030F0702030302020204" pitchFamily="66" charset="0"/>
            </a:endParaRPr>
          </a:p>
        </p:txBody>
      </p:sp>
      <p:sp>
        <p:nvSpPr>
          <p:cNvPr id="7" name="Rectangle 2"/>
          <p:cNvSpPr>
            <a:spLocks noChangeArrowheads="1"/>
          </p:cNvSpPr>
          <p:nvPr/>
        </p:nvSpPr>
        <p:spPr bwMode="auto">
          <a:xfrm>
            <a:off x="2975249" y="1335858"/>
            <a:ext cx="319350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a:solidFill>
                  <a:schemeClr val="accent6"/>
                </a:solidFill>
                <a:latin typeface="Comic Sans MS" panose="030F0702030302020204" pitchFamily="66" charset="0"/>
              </a:rPr>
              <a:t>Year One</a:t>
            </a:r>
          </a:p>
        </p:txBody>
      </p:sp>
      <p:pic>
        <p:nvPicPr>
          <p:cNvPr id="8" name="Picture 5" descr="C:\Users\rgunness\AppData\Local\Microsoft\Windows\INetCache\Content.MSO\EC2BE875.t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64816"/>
            <a:ext cx="1401762" cy="1352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6543" y="6118950"/>
            <a:ext cx="1636712"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Little Wandle Phonics - Cupernham Infant Schoo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92009" y="260040"/>
            <a:ext cx="1290288" cy="1240977"/>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spd="slow" p14:dur="2000" advTm="37898"/>
    </mc:Choice>
    <mc:Fallback xmlns="">
      <p:transition spd="slow" advTm="37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tx1"/>
                </a:solidFill>
                <a:latin typeface="Comic Sans MS" panose="030F0702030302020204" pitchFamily="66" charset="0"/>
              </a:rPr>
              <a:t>Children begin to learn phonics (sounds) in early years, both nursery and reception. </a:t>
            </a:r>
          </a:p>
          <a:p>
            <a:pPr algn="just">
              <a:defRPr/>
            </a:pPr>
            <a:endParaRPr lang="en-GB" dirty="0">
              <a:solidFill>
                <a:schemeClr val="tx1"/>
              </a:solidFill>
              <a:latin typeface="Comic Sans MS" panose="030F0702030302020204" pitchFamily="66" charset="0"/>
            </a:endParaRPr>
          </a:p>
          <a:p>
            <a:pPr algn="just">
              <a:defRPr/>
            </a:pPr>
            <a:r>
              <a:rPr lang="en-GB" dirty="0">
                <a:solidFill>
                  <a:schemeClr val="tx1"/>
                </a:solidFill>
                <a:latin typeface="Comic Sans MS" panose="030F0702030302020204" pitchFamily="66" charset="0"/>
              </a:rPr>
              <a:t>Once children begin learning sounds, these sounds are used orally to identify and make words. They will then begin to learn the letters which make each of the sounds and these are used to read and spell words.</a:t>
            </a:r>
          </a:p>
          <a:p>
            <a:pPr algn="just">
              <a:defRPr/>
            </a:pPr>
            <a:endParaRPr lang="en-GB" dirty="0">
              <a:solidFill>
                <a:schemeClr val="tx1"/>
              </a:solidFill>
              <a:latin typeface="Comic Sans MS" panose="030F0702030302020204" pitchFamily="66" charset="0"/>
            </a:endParaRPr>
          </a:p>
          <a:p>
            <a:pPr algn="just">
              <a:defRPr/>
            </a:pPr>
            <a:endParaRPr lang="en-GB" dirty="0">
              <a:solidFill>
                <a:schemeClr val="tx1"/>
              </a:solidFill>
              <a:latin typeface="Comic Sans MS" panose="030F0702030302020204" pitchFamily="66" charset="0"/>
            </a:endParaRPr>
          </a:p>
        </p:txBody>
      </p:sp>
      <p:pic>
        <p:nvPicPr>
          <p:cNvPr id="4105" name="Picture 1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3837910"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What is Phonics?</a:t>
            </a:r>
          </a:p>
        </p:txBody>
      </p:sp>
      <p:pic>
        <p:nvPicPr>
          <p:cNvPr id="6"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6"/>
          <a:stretch>
            <a:fillRect/>
          </a:stretch>
        </p:blipFill>
        <p:spPr>
          <a:xfrm>
            <a:off x="1125160" y="3653712"/>
            <a:ext cx="3971416" cy="2243850"/>
          </a:xfrm>
          <a:prstGeom prst="rect">
            <a:avLst/>
          </a:prstGeom>
        </p:spPr>
      </p:pic>
      <p:pic>
        <p:nvPicPr>
          <p:cNvPr id="7" name="Picture 4" descr="Little Wandle Phonics - Cupernham Infant Schoo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07653" y="3554899"/>
            <a:ext cx="2435750" cy="2342663"/>
          </a:xfrm>
          <a:prstGeom prst="rect">
            <a:avLst/>
          </a:prstGeom>
          <a:noFill/>
          <a:extLst>
            <a:ext uri="{909E8E84-426E-40DD-AFC4-6F175D3DCCD1}">
              <a14:hiddenFill xmlns:a14="http://schemas.microsoft.com/office/drawing/2010/main">
                <a:solidFill>
                  <a:srgbClr val="FFFFFF"/>
                </a:solidFill>
              </a14:hiddenFill>
            </a:ext>
          </a:extLst>
        </p:spPr>
      </p:pic>
      <p:pic>
        <p:nvPicPr>
          <p:cNvPr id="10" name="Audio 9">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08050182"/>
      </p:ext>
    </p:extLst>
  </p:cSld>
  <p:clrMapOvr>
    <a:masterClrMapping/>
  </p:clrMapOvr>
  <mc:AlternateContent xmlns:mc="http://schemas.openxmlformats.org/markup-compatibility/2006" xmlns:p14="http://schemas.microsoft.com/office/powerpoint/2010/main">
    <mc:Choice Requires="p14">
      <p:transition spd="slow" p14:dur="2000" advTm="55032"/>
    </mc:Choice>
    <mc:Fallback xmlns="">
      <p:transition spd="slow" advTm="550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6"/>
                                        </p:tgtEl>
                                      </p:cBhvr>
                                    </p:cmd>
                                  </p:childTnLst>
                                </p:cTn>
                              </p:par>
                            </p:childTnLst>
                          </p:cTn>
                        </p:par>
                      </p:childTnLst>
                    </p:cTn>
                  </p:par>
                </p:childTnLst>
              </p:cTn>
              <p:nextCondLst>
                <p:cond evt="onClick" delay="0">
                  <p:tgtEl>
                    <p:spTgt spid="6"/>
                  </p:tgtEl>
                </p:cond>
              </p:nextCondLst>
            </p:seq>
            <p:video>
              <p:cMediaNode vol="80000">
                <p:cTn id="16" fill="hold" display="0">
                  <p:stCondLst>
                    <p:cond delay="indefinite"/>
                  </p:stCondLst>
                </p:cTn>
                <p:tgtEl>
                  <p:spTgt spid="6"/>
                </p:tgtEl>
              </p:cMediaNode>
            </p:video>
            <p:audio isNarration="1">
              <p:cMediaNode vol="80000" showWhenStopped="0">
                <p:cTn id="1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201371"/>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The phonics screening check is </a:t>
            </a:r>
            <a:r>
              <a:rPr lang="en-GB" b="1" dirty="0">
                <a:solidFill>
                  <a:schemeClr val="bg2">
                    <a:lumMod val="10000"/>
                  </a:schemeClr>
                </a:solidFill>
                <a:latin typeface="Comic Sans MS" panose="030F0702030302020204" pitchFamily="66" charset="0"/>
              </a:rPr>
              <a:t>designed to confirm whether individual children have learnt phonic decoding and blending skills to an appropriate standard</a:t>
            </a:r>
            <a:r>
              <a:rPr lang="en-GB" dirty="0">
                <a:solidFill>
                  <a:schemeClr val="bg2">
                    <a:lumMod val="10000"/>
                  </a:schemeClr>
                </a:solidFill>
                <a:latin typeface="Comic Sans MS" panose="030F0702030302020204" pitchFamily="66" charset="0"/>
              </a:rPr>
              <a:t>.</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Children in Year 1 throughout the country will all be taking part in a phonics screening check during the same week from the </a:t>
            </a:r>
            <a:r>
              <a:rPr lang="en-GB" b="1" u="sng" dirty="0">
                <a:solidFill>
                  <a:srgbClr val="FF0000"/>
                </a:solidFill>
                <a:latin typeface="Comic Sans MS" panose="030F0702030302020204" pitchFamily="66" charset="0"/>
              </a:rPr>
              <a:t>9</a:t>
            </a:r>
            <a:r>
              <a:rPr lang="en-GB" b="1" u="sng" baseline="30000" dirty="0">
                <a:solidFill>
                  <a:srgbClr val="FF0000"/>
                </a:solidFill>
                <a:latin typeface="Comic Sans MS" panose="030F0702030302020204" pitchFamily="66" charset="0"/>
              </a:rPr>
              <a:t>th</a:t>
            </a:r>
            <a:r>
              <a:rPr lang="en-GB" b="1" u="sng" dirty="0">
                <a:solidFill>
                  <a:srgbClr val="FF0000"/>
                </a:solidFill>
                <a:latin typeface="Comic Sans MS" panose="030F0702030302020204" pitchFamily="66" charset="0"/>
              </a:rPr>
              <a:t> June 2025</a:t>
            </a:r>
            <a:r>
              <a:rPr lang="en-GB" dirty="0">
                <a:solidFill>
                  <a:schemeClr val="bg2">
                    <a:lumMod val="10000"/>
                  </a:schemeClr>
                </a:solidFill>
                <a:latin typeface="Comic Sans MS" panose="030F0702030302020204" pitchFamily="66" charset="0"/>
              </a:rPr>
              <a:t>.</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Children in Year 2 will also take the check if they did not achieve the required result when in Year 1 or they have not taken the test before. </a:t>
            </a:r>
          </a:p>
          <a:p>
            <a:pPr algn="just">
              <a:defRPr/>
            </a:pPr>
            <a:endParaRPr lang="en-GB" dirty="0">
              <a:solidFill>
                <a:schemeClr val="bg2">
                  <a:lumMod val="10000"/>
                </a:schemeClr>
              </a:solidFill>
              <a:latin typeface="Comic Sans MS" panose="030F0702030302020204" pitchFamily="66" charset="0"/>
            </a:endParaRP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dirty="0">
                <a:solidFill>
                  <a:schemeClr val="accent6"/>
                </a:solidFill>
                <a:latin typeface="Comic Sans MS" panose="030F0702030302020204" pitchFamily="66" charset="0"/>
              </a:rPr>
              <a:t>What is the Phonics Screening Check?</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1721" y="4134379"/>
            <a:ext cx="1810341" cy="2463271"/>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806007879"/>
      </p:ext>
    </p:extLst>
  </p:cSld>
  <p:clrMapOvr>
    <a:masterClrMapping/>
  </p:clrMapOvr>
  <mc:AlternateContent xmlns:mc="http://schemas.openxmlformats.org/markup-compatibility/2006" xmlns:p14="http://schemas.microsoft.com/office/powerpoint/2010/main">
    <mc:Choice Requires="p14">
      <p:transition spd="slow" p14:dur="2000" advTm="92793"/>
    </mc:Choice>
    <mc:Fallback xmlns="">
      <p:transition spd="slow" advTm="927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407988" y="1528762"/>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dirty="0">
              <a:solidFill>
                <a:schemeClr val="bg2">
                  <a:lumMod val="10000"/>
                </a:schemeClr>
              </a:solidFill>
              <a:latin typeface="Comic Sans MS" panose="030F0702030302020204" pitchFamily="66" charset="0"/>
            </a:endParaRP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The test contains 40 words. Each child will sit one-to-one and read each word aloud to a teacher. </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The test will take approximately 10 minutes per child, although all children are different and will complete the check at their own pace. </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The list of words the children read is a combination of 20 real words and 20 </a:t>
            </a:r>
            <a:r>
              <a:rPr lang="en-GB" b="1" dirty="0">
                <a:solidFill>
                  <a:schemeClr val="bg2">
                    <a:lumMod val="10000"/>
                  </a:schemeClr>
                </a:solidFill>
                <a:latin typeface="Comic Sans MS" panose="030F0702030302020204" pitchFamily="66" charset="0"/>
              </a:rPr>
              <a:t>pseudo words </a:t>
            </a:r>
            <a:r>
              <a:rPr lang="en-GB" dirty="0">
                <a:solidFill>
                  <a:schemeClr val="bg2">
                    <a:lumMod val="10000"/>
                  </a:schemeClr>
                </a:solidFill>
                <a:latin typeface="Comic Sans MS" panose="030F0702030302020204" pitchFamily="66" charset="0"/>
              </a:rPr>
              <a:t>(nonsense words or made up words).</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14009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What Happens During the Test?</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98187" y="4931834"/>
            <a:ext cx="3757152" cy="1926166"/>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977680174"/>
      </p:ext>
    </p:extLst>
  </p:cSld>
  <p:clrMapOvr>
    <a:masterClrMapping/>
  </p:clrMapOvr>
  <mc:AlternateContent xmlns:mc="http://schemas.openxmlformats.org/markup-compatibility/2006" xmlns:p14="http://schemas.microsoft.com/office/powerpoint/2010/main">
    <mc:Choice Requires="p14">
      <p:transition spd="slow" p14:dur="2000" advTm="76648"/>
    </mc:Choice>
    <mc:Fallback xmlns="">
      <p:transition spd="slow" advTm="76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20" y="1177925"/>
            <a:ext cx="5146244"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The pseudo words will be shown to your child with a picture of an alien.</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This provides the children with a context for the pseudo word which is independent from any existing vocabulary they may have. </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Pseudo words are included because they will be new to all pupils; they do not favour children with a good vocabulary knowledge or visual memory of words. </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33245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Pseudo Words (Nonsense Words)</a:t>
            </a:r>
          </a:p>
        </p:txBody>
      </p:sp>
      <p:pic>
        <p:nvPicPr>
          <p:cNvPr id="5" name="Picture 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18528" y="1503837"/>
            <a:ext cx="2768285" cy="3969500"/>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19327071"/>
      </p:ext>
    </p:extLst>
  </p:cSld>
  <p:clrMapOvr>
    <a:masterClrMapping/>
  </p:clrMapOvr>
  <mc:AlternateContent xmlns:mc="http://schemas.openxmlformats.org/markup-compatibility/2006" xmlns:p14="http://schemas.microsoft.com/office/powerpoint/2010/main">
    <mc:Choice Requires="p14">
      <p:transition spd="slow" p14:dur="2000" advTm="86809"/>
    </mc:Choice>
    <mc:Fallback xmlns="">
      <p:transition spd="slow" advTm="86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2287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Play lots of sound and listening games with your child.</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Read as much as possible to and with your child.</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If your child is struggling to decode a word, help them by encouraging them to find the key sound or phoneme and say each sound in the word from left to right.</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Blend the sounds by pointing each one e.g. for the word </a:t>
            </a:r>
            <a:r>
              <a:rPr lang="en-GB" b="1" dirty="0">
                <a:solidFill>
                  <a:schemeClr val="bg2">
                    <a:lumMod val="10000"/>
                  </a:schemeClr>
                </a:solidFill>
                <a:latin typeface="Comic Sans MS" panose="030F0702030302020204" pitchFamily="66" charset="0"/>
              </a:rPr>
              <a:t>sing</a:t>
            </a:r>
            <a:r>
              <a:rPr lang="en-GB" dirty="0">
                <a:solidFill>
                  <a:schemeClr val="bg2">
                    <a:lumMod val="10000"/>
                  </a:schemeClr>
                </a:solidFill>
                <a:latin typeface="Comic Sans MS" panose="030F0702030302020204" pitchFamily="66" charset="0"/>
              </a:rPr>
              <a:t> say:</a:t>
            </a:r>
          </a:p>
          <a:p>
            <a:pPr algn="just">
              <a:defRPr/>
            </a:pPr>
            <a:r>
              <a:rPr lang="en-GB" dirty="0">
                <a:solidFill>
                  <a:schemeClr val="bg2">
                    <a:lumMod val="10000"/>
                  </a:schemeClr>
                </a:solidFill>
                <a:latin typeface="Comic Sans MS" panose="030F0702030302020204" pitchFamily="66" charset="0"/>
              </a:rPr>
              <a:t> /s/, /</a:t>
            </a:r>
            <a:r>
              <a:rPr lang="en-GB" dirty="0" err="1">
                <a:solidFill>
                  <a:schemeClr val="bg2">
                    <a:lumMod val="10000"/>
                  </a:schemeClr>
                </a:solidFill>
                <a:latin typeface="Comic Sans MS" panose="030F0702030302020204" pitchFamily="66" charset="0"/>
              </a:rPr>
              <a:t>i</a:t>
            </a:r>
            <a:r>
              <a:rPr lang="en-GB" dirty="0">
                <a:solidFill>
                  <a:schemeClr val="bg2">
                    <a:lumMod val="10000"/>
                  </a:schemeClr>
                </a:solidFill>
                <a:latin typeface="Comic Sans MS" panose="030F0702030302020204" pitchFamily="66" charset="0"/>
              </a:rPr>
              <a:t>/, /ng/. Next move your finger under the whole word as you blend it to read it.</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Discuss the meaning of the words if your child does not know what they have read.</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367723"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How can I help my child at home?</a:t>
            </a:r>
          </a:p>
        </p:txBody>
      </p:sp>
      <p:pic>
        <p:nvPicPr>
          <p:cNvPr id="18" name="Picture 17">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6716218" y="401638"/>
            <a:ext cx="3130088" cy="2067040"/>
          </a:xfrm>
          <a:prstGeom prst="rect">
            <a:avLst/>
          </a:prstGeom>
        </p:spPr>
      </p:pic>
      <p:pic>
        <p:nvPicPr>
          <p:cNvPr id="19" name="Picture 18">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8129528" y="1117601"/>
            <a:ext cx="898236" cy="898236"/>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5736142"/>
      </p:ext>
    </p:extLst>
  </p:cSld>
  <p:clrMapOvr>
    <a:masterClrMapping/>
  </p:clrMapOvr>
  <mc:AlternateContent xmlns:mc="http://schemas.openxmlformats.org/markup-compatibility/2006" xmlns:p14="http://schemas.microsoft.com/office/powerpoint/2010/main">
    <mc:Choice Requires="p14">
      <p:transition spd="slow" p14:dur="2000" advTm="52886"/>
    </mc:Choice>
    <mc:Fallback xmlns="">
      <p:transition spd="slow" advTm="52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dirty="0">
              <a:solidFill>
                <a:schemeClr val="bg2">
                  <a:lumMod val="10000"/>
                </a:schemeClr>
              </a:solidFill>
              <a:latin typeface="Comic Sans MS" panose="030F0702030302020204" pitchFamily="66" charset="0"/>
            </a:endParaRP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4565673"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The million word gap</a:t>
            </a:r>
          </a:p>
        </p:txBody>
      </p:sp>
      <p:pic>
        <p:nvPicPr>
          <p:cNvPr id="2050" name="Picture 2" descr="Importance of reading to kids from an early 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93376" y="1155919"/>
            <a:ext cx="4628536" cy="462853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98276" y="4540985"/>
            <a:ext cx="3962704" cy="1077218"/>
          </a:xfrm>
          <a:prstGeom prst="rect">
            <a:avLst/>
          </a:prstGeom>
          <a:solidFill>
            <a:schemeClr val="accent5">
              <a:lumMod val="60000"/>
              <a:lumOff val="40000"/>
            </a:schemeClr>
          </a:solidFill>
        </p:spPr>
        <p:txBody>
          <a:bodyPr wrap="square" rtlCol="0">
            <a:spAutoFit/>
          </a:bodyPr>
          <a:lstStyle/>
          <a:p>
            <a:r>
              <a:rPr lang="en-GB" sz="1600" b="1" u="sng" dirty="0"/>
              <a:t>The word gap</a:t>
            </a:r>
          </a:p>
          <a:p>
            <a:pPr marL="285750" indent="-285750">
              <a:buFont typeface="Arial" panose="020B0604020202020204" pitchFamily="34" charset="0"/>
              <a:buChar char="•"/>
            </a:pPr>
            <a:r>
              <a:rPr lang="en-GB" sz="1600" dirty="0"/>
              <a:t>Talk a lot families versus little talk</a:t>
            </a:r>
          </a:p>
          <a:p>
            <a:pPr marL="285750" indent="-285750">
              <a:buFont typeface="Arial" panose="020B0604020202020204" pitchFamily="34" charset="0"/>
              <a:buChar char="•"/>
            </a:pPr>
            <a:r>
              <a:rPr lang="en-GB" sz="1600" dirty="0"/>
              <a:t>Rich experiences</a:t>
            </a:r>
          </a:p>
          <a:p>
            <a:pPr marL="285750" indent="-285750">
              <a:buFont typeface="Arial" panose="020B0604020202020204" pitchFamily="34" charset="0"/>
              <a:buChar char="•"/>
            </a:pPr>
            <a:endParaRPr lang="en-GB" sz="1600" dirty="0"/>
          </a:p>
        </p:txBody>
      </p:sp>
      <p:pic>
        <p:nvPicPr>
          <p:cNvPr id="18" name="Picture 4" descr="Little Wandle Phonics - Cupernham Infant Schoo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7988" y="1279525"/>
            <a:ext cx="1290288" cy="1240977"/>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517236137"/>
      </p:ext>
    </p:extLst>
  </p:cSld>
  <p:clrMapOvr>
    <a:masterClrMapping/>
  </p:clrMapOvr>
  <mc:AlternateContent xmlns:mc="http://schemas.openxmlformats.org/markup-compatibility/2006" xmlns:p14="http://schemas.microsoft.com/office/powerpoint/2010/main">
    <mc:Choice Requires="p14">
      <p:transition spd="slow" p14:dur="2000" advTm="24766"/>
    </mc:Choice>
    <mc:Fallback xmlns="">
      <p:transition spd="slow" advTm="247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By the end of the summer term all schools must report each child's results to their parents. They will also confirm if the child has met the standard threshold. Children who do not achieve the expected level will retake the test when they are in Year 2.</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4782078"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Reporting to Parents </a:t>
            </a:r>
          </a:p>
        </p:txBody>
      </p:sp>
      <p:grpSp>
        <p:nvGrpSpPr>
          <p:cNvPr id="6" name="Group 5"/>
          <p:cNvGrpSpPr/>
          <p:nvPr/>
        </p:nvGrpSpPr>
        <p:grpSpPr>
          <a:xfrm>
            <a:off x="2224825" y="3090333"/>
            <a:ext cx="4694350" cy="2950632"/>
            <a:chOff x="2165556" y="2861733"/>
            <a:chExt cx="5260097" cy="3306232"/>
          </a:xfrm>
        </p:grpSpPr>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37484" y="3840874"/>
              <a:ext cx="3075450" cy="2327091"/>
            </a:xfrm>
            <a:prstGeom prst="rect">
              <a:avLst/>
            </a:prstGeom>
          </p:spPr>
        </p:pic>
        <p:sp>
          <p:nvSpPr>
            <p:cNvPr id="5" name="Oval Callout 4"/>
            <p:cNvSpPr/>
            <p:nvPr/>
          </p:nvSpPr>
          <p:spPr>
            <a:xfrm>
              <a:off x="4258733" y="2861733"/>
              <a:ext cx="829734" cy="558800"/>
            </a:xfrm>
            <a:prstGeom prst="wedgeEllipseCallout">
              <a:avLst>
                <a:gd name="adj1" fmla="val 595"/>
                <a:gd name="adj2" fmla="val 8977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Callout 12"/>
            <p:cNvSpPr/>
            <p:nvPr/>
          </p:nvSpPr>
          <p:spPr>
            <a:xfrm rot="19671663">
              <a:off x="2788520" y="3434703"/>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Callout 14"/>
            <p:cNvSpPr/>
            <p:nvPr/>
          </p:nvSpPr>
          <p:spPr>
            <a:xfrm rot="16975681">
              <a:off x="2030089" y="4656514"/>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rot="1928337" flipH="1">
              <a:off x="5977785" y="3275838"/>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Callout 16"/>
            <p:cNvSpPr/>
            <p:nvPr/>
          </p:nvSpPr>
          <p:spPr>
            <a:xfrm rot="4624319" flipH="1">
              <a:off x="6731386" y="4815301"/>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Audio 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19528031"/>
      </p:ext>
    </p:extLst>
  </p:cSld>
  <p:clrMapOvr>
    <a:masterClrMapping/>
  </p:clrMapOvr>
  <mc:AlternateContent xmlns:mc="http://schemas.openxmlformats.org/markup-compatibility/2006" xmlns:p14="http://schemas.microsoft.com/office/powerpoint/2010/main">
    <mc:Choice Requires="p14">
      <p:transition spd="slow" p14:dur="2000" advTm="19703"/>
    </mc:Choice>
    <mc:Fallback xmlns="">
      <p:transition spd="slow" advTm="19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Results from the check will be used by schools to analyse their own performance and for Ofsted to use in inspections. We also use the data to inform future planning.</a:t>
            </a:r>
          </a:p>
        </p:txBody>
      </p:sp>
      <p:sp>
        <p:nvSpPr>
          <p:cNvPr id="14" name="Rectangle 3"/>
          <p:cNvSpPr>
            <a:spLocks noChangeArrowheads="1"/>
          </p:cNvSpPr>
          <p:nvPr/>
        </p:nvSpPr>
        <p:spPr bwMode="auto">
          <a:xfrm>
            <a:off x="407988" y="401638"/>
            <a:ext cx="610538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How Are the Results Used?</a:t>
            </a:r>
          </a:p>
        </p:txBody>
      </p:sp>
      <p:pic>
        <p:nvPicPr>
          <p:cNvPr id="3" name="Picture 2"/>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510086" y="2929467"/>
            <a:ext cx="2123828" cy="2667529"/>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957317928"/>
      </p:ext>
    </p:extLst>
  </p:cSld>
  <p:clrMapOvr>
    <a:masterClrMapping/>
  </p:clrMapOvr>
  <mc:AlternateContent xmlns:mc="http://schemas.openxmlformats.org/markup-compatibility/2006" xmlns:p14="http://schemas.microsoft.com/office/powerpoint/2010/main">
    <mc:Choice Requires="p14">
      <p:transition spd="slow" p14:dur="2000" advTm="15796"/>
    </mc:Choice>
    <mc:Fallback xmlns="">
      <p:transition spd="slow" advTm="15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030583" y="1177925"/>
            <a:ext cx="5752261"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endParaRPr lang="en-GB" sz="1400" u="sng" dirty="0">
              <a:solidFill>
                <a:schemeClr val="tx1"/>
              </a:solidFill>
              <a:hlinkClick r:id="rId4"/>
            </a:endParaRPr>
          </a:p>
          <a:p>
            <a:r>
              <a:rPr lang="en-GB" sz="1400" u="sng" dirty="0">
                <a:solidFill>
                  <a:schemeClr val="tx1"/>
                </a:solidFill>
                <a:hlinkClick r:id="rId4"/>
              </a:rPr>
              <a:t>https://www.gov.uk/government/publications/phonics-screening-check-2018-materials</a:t>
            </a:r>
            <a:endParaRPr lang="en-GB" sz="1400" u="sng" dirty="0">
              <a:solidFill>
                <a:schemeClr val="tx1"/>
              </a:solidFill>
            </a:endParaRPr>
          </a:p>
          <a:p>
            <a:endParaRPr lang="en-GB" sz="1400" dirty="0">
              <a:solidFill>
                <a:schemeClr val="tx1"/>
              </a:solidFill>
            </a:endParaRPr>
          </a:p>
          <a:p>
            <a:r>
              <a:rPr lang="en-GB" sz="1400" dirty="0">
                <a:solidFill>
                  <a:schemeClr val="tx1"/>
                </a:solidFill>
                <a:hlinkClick r:id="rId5"/>
              </a:rPr>
              <a:t>https://www.gov.uk/government/publications/phonics-screening-check-2019-materials</a:t>
            </a:r>
            <a:r>
              <a:rPr lang="en-GB" sz="1400" dirty="0">
                <a:solidFill>
                  <a:schemeClr val="tx1"/>
                </a:solidFill>
              </a:rPr>
              <a:t> </a:t>
            </a:r>
          </a:p>
          <a:p>
            <a:endParaRPr lang="en-GB" dirty="0">
              <a:solidFill>
                <a:schemeClr val="tx1"/>
              </a:solidFill>
            </a:endParaRPr>
          </a:p>
          <a:p>
            <a:r>
              <a:rPr lang="en-GB" sz="1400" dirty="0">
                <a:solidFill>
                  <a:schemeClr val="tx1"/>
                </a:solidFill>
                <a:hlinkClick r:id="rId6"/>
              </a:rPr>
              <a:t>https://assets.publishing.service.gov.uk/government/uploads/system/uploads/attachment_data/file/1083885/STA228473e_YR1_2022_Phonics_pupils_materials_standard.pdf</a:t>
            </a:r>
            <a:r>
              <a:rPr lang="en-GB" sz="1400" dirty="0">
                <a:solidFill>
                  <a:schemeClr val="tx1"/>
                </a:solidFill>
              </a:rPr>
              <a:t> </a:t>
            </a:r>
          </a:p>
          <a:p>
            <a:endParaRPr lang="en-GB" dirty="0">
              <a:solidFill>
                <a:schemeClr val="tx1"/>
              </a:solidFill>
            </a:endParaRPr>
          </a:p>
          <a:p>
            <a:endParaRPr lang="en-GB" u="sng" dirty="0">
              <a:solidFill>
                <a:schemeClr val="tx1"/>
              </a:solidFill>
            </a:endParaRPr>
          </a:p>
          <a:p>
            <a:r>
              <a:rPr lang="en-GB" dirty="0">
                <a:solidFill>
                  <a:schemeClr val="tx1"/>
                </a:solidFill>
                <a:hlinkClick r:id="rId7"/>
              </a:rPr>
              <a:t>https://www.phonicsbloom.com/</a:t>
            </a:r>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a:p>
            <a:r>
              <a:rPr lang="en-GB" dirty="0">
                <a:solidFill>
                  <a:schemeClr val="tx1"/>
                </a:solidFill>
                <a:hlinkClick r:id="rId8"/>
              </a:rPr>
              <a:t>https://www.phonicsplay.co.uk/resources</a:t>
            </a:r>
            <a:r>
              <a:rPr lang="en-GB" dirty="0">
                <a:solidFill>
                  <a:schemeClr val="tx1"/>
                </a:solidFill>
              </a:rPr>
              <a:t> </a:t>
            </a:r>
          </a:p>
          <a:p>
            <a:pPr marL="285750" indent="-192088" algn="just">
              <a:buFont typeface="Arial" panose="020B0604020202020204" pitchFamily="34" charset="0"/>
              <a:buChar char="•"/>
              <a:defRPr/>
            </a:pPr>
            <a:endParaRPr lang="en-GB" dirty="0">
              <a:solidFill>
                <a:schemeClr val="tx1"/>
              </a:solidFill>
              <a:latin typeface="Comic Sans MS" panose="030F0702030302020204" pitchFamily="66" charset="0"/>
            </a:endParaRPr>
          </a:p>
        </p:txBody>
      </p:sp>
      <p:pic>
        <p:nvPicPr>
          <p:cNvPr id="4105" name="Picture 14"/>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644525" y="366822"/>
            <a:ext cx="7258718" cy="523220"/>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dirty="0">
                <a:solidFill>
                  <a:schemeClr val="accent6"/>
                </a:solidFill>
                <a:latin typeface="Comic Sans MS" panose="030F0702030302020204" pitchFamily="66" charset="0"/>
              </a:rPr>
              <a:t>How can I help my child practise at home?</a:t>
            </a:r>
          </a:p>
        </p:txBody>
      </p:sp>
      <p:pic>
        <p:nvPicPr>
          <p:cNvPr id="3" name="Picture 2" descr="Screen Clippi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53219" y="3671887"/>
            <a:ext cx="2276825" cy="1393826"/>
          </a:xfrm>
          <a:prstGeom prst="rect">
            <a:avLst/>
          </a:prstGeom>
        </p:spPr>
      </p:pic>
      <p:pic>
        <p:nvPicPr>
          <p:cNvPr id="5" name="Picture 4" descr="Screen Clippi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3106" y="5145885"/>
            <a:ext cx="2639212" cy="1163634"/>
          </a:xfrm>
          <a:prstGeom prst="rect">
            <a:avLst/>
          </a:prstGeom>
        </p:spPr>
      </p:pic>
      <p:sp>
        <p:nvSpPr>
          <p:cNvPr id="7" name="TextBox 6"/>
          <p:cNvSpPr txBox="1"/>
          <p:nvPr/>
        </p:nvSpPr>
        <p:spPr>
          <a:xfrm>
            <a:off x="243106" y="1436914"/>
            <a:ext cx="2639212" cy="369332"/>
          </a:xfrm>
          <a:prstGeom prst="rect">
            <a:avLst/>
          </a:prstGeom>
          <a:noFill/>
        </p:spPr>
        <p:txBody>
          <a:bodyPr wrap="square" rtlCol="0">
            <a:spAutoFit/>
          </a:bodyPr>
          <a:lstStyle/>
          <a:p>
            <a:r>
              <a:rPr lang="en-GB" b="1" dirty="0"/>
              <a:t>Previous test papers</a:t>
            </a:r>
            <a:r>
              <a:rPr lang="en-GB" dirty="0"/>
              <a:t>:</a:t>
            </a:r>
          </a:p>
        </p:txBody>
      </p:sp>
      <p:pic>
        <p:nvPicPr>
          <p:cNvPr id="8" name="Picture 7" descr="Screen Clippin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75530" y="1806246"/>
            <a:ext cx="1174364" cy="1482861"/>
          </a:xfrm>
          <a:prstGeom prst="rect">
            <a:avLst/>
          </a:prstGeom>
        </p:spPr>
      </p:pic>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52972010"/>
      </p:ext>
    </p:extLst>
  </p:cSld>
  <p:clrMapOvr>
    <a:masterClrMapping/>
  </p:clrMapOvr>
  <mc:AlternateContent xmlns:mc="http://schemas.openxmlformats.org/markup-compatibility/2006" xmlns:p14="http://schemas.microsoft.com/office/powerpoint/2010/main">
    <mc:Choice Requires="p14">
      <p:transition spd="slow" p14:dur="2000" advTm="48998"/>
    </mc:Choice>
    <mc:Fallback xmlns="">
      <p:transition spd="slow" advTm="48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082B015169D5448873CA1AB788C5F44" ma:contentTypeVersion="18" ma:contentTypeDescription="Create a new document." ma:contentTypeScope="" ma:versionID="da8b5076df5f837bcef9218fe15064ae">
  <xsd:schema xmlns:xsd="http://www.w3.org/2001/XMLSchema" xmlns:xs="http://www.w3.org/2001/XMLSchema" xmlns:p="http://schemas.microsoft.com/office/2006/metadata/properties" xmlns:ns2="6fd78b14-c4b0-47e7-b368-ce227d2d4ea2" xmlns:ns3="80a61691-f665-419d-9a1b-20c49cb87db2" targetNamespace="http://schemas.microsoft.com/office/2006/metadata/properties" ma:root="true" ma:fieldsID="e7a483d3eb12b58c10d95405728918cc" ns2:_="" ns3:_="">
    <xsd:import namespace="6fd78b14-c4b0-47e7-b368-ce227d2d4ea2"/>
    <xsd:import namespace="80a61691-f665-419d-9a1b-20c49cb87db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8b14-c4b0-47e7-b368-ce227d2d4ea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f9669f0-08e4-405f-9108-8bda5cfa186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0a61691-f665-419d-9a1b-20c49cb87db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b29f826-c8e8-477b-8337-5deee41b3e6f}" ma:internalName="TaxCatchAll" ma:showField="CatchAllData" ma:web="80a61691-f665-419d-9a1b-20c49cb87d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fd78b14-c4b0-47e7-b368-ce227d2d4ea2">
      <Terms xmlns="http://schemas.microsoft.com/office/infopath/2007/PartnerControls"/>
    </lcf76f155ced4ddcb4097134ff3c332f>
    <TaxCatchAll xmlns="80a61691-f665-419d-9a1b-20c49cb87db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012D7A5-7D46-4D29-B379-DE79BCCB46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d78b14-c4b0-47e7-b368-ce227d2d4ea2"/>
    <ds:schemaRef ds:uri="80a61691-f665-419d-9a1b-20c49cb87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615A031-2F36-40B0-8A36-BF3358D71247}">
  <ds:schemaRefs>
    <ds:schemaRef ds:uri="http://schemas.microsoft.com/office/2006/metadata/properties"/>
    <ds:schemaRef ds:uri="http://schemas.microsoft.com/office/infopath/2007/PartnerControls"/>
    <ds:schemaRef ds:uri="6fd78b14-c4b0-47e7-b368-ce227d2d4ea2"/>
    <ds:schemaRef ds:uri="80a61691-f665-419d-9a1b-20c49cb87db2"/>
  </ds:schemaRefs>
</ds:datastoreItem>
</file>

<file path=customXml/itemProps3.xml><?xml version="1.0" encoding="utf-8"?>
<ds:datastoreItem xmlns:ds="http://schemas.openxmlformats.org/officeDocument/2006/customXml" ds:itemID="{E11C5B13-AECF-48FE-9EE0-F57A4248C2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1686</TotalTime>
  <Words>568</Words>
  <Application>Microsoft Office PowerPoint</Application>
  <PresentationFormat>On-screen Show (4:3)</PresentationFormat>
  <Paragraphs>61</Paragraphs>
  <Slides>10</Slides>
  <Notes>0</Notes>
  <HiddenSlides>0</HiddenSlides>
  <MMClips>11</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Rubeenah Gunness</cp:lastModifiedBy>
  <cp:revision>179</cp:revision>
  <dcterms:created xsi:type="dcterms:W3CDTF">2014-10-01T16:09:27Z</dcterms:created>
  <dcterms:modified xsi:type="dcterms:W3CDTF">2024-09-17T13:26:07Z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0x0101007082B015169D5448873CA1AB788C5F44</vt:lpwstr>
  </property>
</Properties>
</file>